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058400" cx="7772400"/>
  <p:notesSz cx="6858000" cy="9144000"/>
  <p:embeddedFontLst>
    <p:embeddedFont>
      <p:font typeface="Arial Narrow"/>
      <p:regular r:id="rId25"/>
      <p:bold r:id="rId26"/>
      <p:italic r:id="rId27"/>
      <p:boldItalic r:id="rId28"/>
    </p:embeddedFont>
    <p:embeddedFont>
      <p:font typeface="Arial Black"/>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Emily Liljestrand - NOAA Federal"/>
  <p:cmAuthor clrIdx="1" id="1" initials="" lastIdx="20" name="Abigail Tyrell - NOAA Federal"/>
  <p:cmAuthor clrIdx="2" id="2" initials="" lastIdx="5" name="Stephanie Owen - NOAA Affiliate"/>
  <p:cmAuthor clrIdx="3" id="3" initials="" lastIdx="13" name="Adelle Molina - NOAA Affiliate"/>
  <p:cmAuthor clrIdx="4" id="4" initials="" lastIdx="2" name="Sarah Salois - NOAA Federal"/>
  <p:cmAuthor clrIdx="5" id="5" initials="" lastIdx="3" name="Kim Hyde - NOAA Feder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DF19E5-8F80-466B-8479-E99F306B0E5C}">
  <a:tblStyle styleId="{81DF19E5-8F80-466B-8479-E99F306B0E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ArialNarrow-bold.fntdata"/><Relationship Id="rId25" Type="http://schemas.openxmlformats.org/officeDocument/2006/relationships/font" Target="fonts/ArialNarrow-regular.fntdata"/><Relationship Id="rId28" Type="http://schemas.openxmlformats.org/officeDocument/2006/relationships/font" Target="fonts/ArialNarrow-boldItalic.fntdata"/><Relationship Id="rId27" Type="http://schemas.openxmlformats.org/officeDocument/2006/relationships/font" Target="fonts/ArialNarrow-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rialBlack-regular.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2-20T20:56:14.000">
    <p:pos x="1952" y="1483"/>
    <p:text>Recent perception that there are more smaller individuals. This report from the advisory panel is a treasure trove of information about community perception, but maybe you already saw: https://static1.squarespace.com/static/511cdc7fe4b00307a2628ac6/t/6697d5dde4c39b20168045b7/1721226717179/b_SFSBSB-FPR-Jul-2024.pdf</p:text>
  </p:cm>
  <p:cm authorId="0" idx="2" dt="2025-02-20T21:02:20.717">
    <p:pos x="1952" y="1583"/>
    <p:text>I have a metric for this, at least through 2023. Working on the value through 2024</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2" dt="2025-02-18T22:06:15.636">
    <p:pos x="166" y="62"/>
    <p:text>@abigail.tyrell@noaa.gov here are some alternate maps -let me know what you prefer! A) has just the 100 and 200 meter isobaths, B) has just the 200 meter isobath. I can change the color of the N/S to anything of course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5-02-05T19:45:01.479">
    <p:pos x="1514" y="1370"/>
    <p:text>the information in here has a lot of overlap with the "background" to the left. do we want to try combining them?</p:text>
  </p:cm>
  <p:cm authorId="2" idx="1" dt="2025-02-04T15:14:29.713">
    <p:pos x="1514" y="1370"/>
    <p:text>i put a line through everything in the background that is already mentioned in the conceptual model, should free up some space in the left panel</p:text>
  </p:cm>
  <p:cm authorId="1" idx="2" dt="2025-02-05T19:45:01.479">
    <p:pos x="1514" y="1370"/>
    <p:text>working on a new version here, feel free to edit https://docs.google.com/presentation/d/1O5p67pxvij2L_rvnxiBgWP4Ps88VlVBO/edit#slide=id.p1</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5-02-06T20:30:43.467">
    <p:pos x="1300" y="1463"/>
    <p:text>this is what I've come up with so far, mostly based on Moser &amp; Shepherd 2009 https://drive.google.com/file/d/1KG4dKZPFt9vKs6svC29YRcVatk8bKwLI/view?usp=sharing</p:text>
  </p:cm>
  <p:cm authorId="1" idx="4" dt="2025-02-06T20:20:12.271">
    <p:pos x="1300" y="1463"/>
    <p:text>link to edit figure: https://docs.google.com/presentation/d/10AOzDdexN5-jFl2hW8Ng-OAt1IN8Zb1oDD9QwMxnc8o/edit#slide=id.p</p:text>
  </p:cm>
  <p:cm authorId="3" idx="1" dt="2025-02-06T20:30:43.467">
    <p:pos x="1300" y="1463"/>
    <p:text>This is a really solid start!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25-02-05T21:25:22.546">
    <p:pos x="411" y="915"/>
    <p:text>I suggest we include 2-3 of these or chose ones related to the high risk categories</p:text>
  </p:cm>
  <p:cm authorId="2" idx="2" dt="2025-02-05T20:05:52.024">
    <p:pos x="411" y="915"/>
    <p:text>total rec/commercial landings and rec trips would be good if we have to cut some for space reasons</p:text>
  </p:cm>
  <p:cm authorId="1" idx="5" dt="2025-02-05T21:25:22.546">
    <p:pos x="411" y="915"/>
    <p:text>could definitely cut fuel price since it's more removed, but I like all the other ones and it's hard to choose! there are some interesting implications with rec trips up but rec landings down (shift to catch and release? but still high rec removals which means high discard mortality?), and comm landings up but number of vessels down (bsb becoming a more important species for the vessels still catching it?)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3" dt="2025-02-11T22:34:24.303">
    <p:pos x="2237" y="1788"/>
    <p:text>This second part here doesn't make sense. How does temp in 2024 impact 2023 year class</p:text>
  </p:cm>
  <p:cm authorId="3" idx="4" dt="2025-02-11T19:09:43.292">
    <p:pos x="2237" y="1888"/>
    <p:text>Some of this content is in the table too</p:text>
  </p:cm>
  <p:cm authorId="1" idx="6" dt="2025-02-11T19:09:43.292">
    <p:pos x="2237" y="1888"/>
    <p:text>specify information from 2024 vs general life history characteristics</p:text>
  </p:cm>
  <p:cm authorId="1" idx="7" dt="2025-02-11T19:30:26.039">
    <p:pos x="112" y="3751"/>
    <p:text>risks to spatial management, risks to temporal management, risks to stock rebuilding</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5-02-12T22:31:48.111">
    <p:pos x="37" y="4273"/>
    <p:text>once this text is finalized, work on the spacing/width</p:text>
  </p:cm>
  <p:cm authorId="1" idx="9" dt="2025-02-12T22:18:35.586">
    <p:pos x="2704" y="4405"/>
    <p:text>what do you all think of this revision for 508 compliance? @adelle.molina@noaa.gov @stephanie.owen@noaa.gov @sarah.salois@noaa.gov</p:text>
  </p:cm>
  <p:cm authorId="3" idx="5" dt="2025-02-13T16:57:46.170">
    <p:pos x="37" y="4373"/>
    <p:text>maybe split this up into separate bullets</p:text>
  </p:cm>
  <p:cm authorId="3" idx="6" dt="2025-02-13T16:57:46.170">
    <p:pos x="37" y="4373"/>
    <p:text>to highlight regulatory complexity</p:text>
  </p:cm>
  <p:cm authorId="1" idx="10" dt="2025-02-12T22:37:13.111">
    <p:pos x="95" y="1692"/>
    <p:text>@emily.liljestrand@noaa.gov do you think these distributions are accurate? especially the winter overlap area by the Hudson Canyon?</p:text>
  </p:cm>
  <p:cm authorId="0" idx="3" dt="2025-02-12T21:39:15.302">
    <p:pos x="95" y="1692"/>
    <p:text>Yeah, definitely. We assume the northern sub-stock moves southward but not vice versa</p:text>
  </p:cm>
  <p:cm authorId="1" idx="11" dt="2025-02-12T22:37:13.111">
    <p:pos x="95" y="1692"/>
    <p:text>great, thanks!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7" dt="2025-02-14T21:09:34.196">
    <p:pos x="138" y="160"/>
    <p:text>Maybe turn this into an asterisk thing</p:text>
  </p:cm>
  <p:cm authorId="3" idx="8" dt="2025-02-18T17:07:29.597">
    <p:pos x="138" y="260"/>
    <p:text>Might want a different term here</p:text>
  </p:cm>
  <p:cm authorId="1" idx="12" dt="2025-02-14T21:52:13.188">
    <p:pos x="138" y="260"/>
    <p:text>heterogeneity?</p:text>
  </p:cm>
  <p:cm authorId="3" idx="9" dt="2025-02-14T22:14:14.147">
    <p:pos x="138" y="260"/>
    <p:text>That was my first best guess</p:text>
  </p:cm>
  <p:cm authorId="1" idx="13" dt="2025-02-18T16:58:07.118">
    <p:pos x="138" y="260"/>
    <p:text>or maybe "fleet engagement", "fleet composition"?</p:text>
  </p:cm>
  <p:cm authorId="3" idx="10" dt="2025-02-18T17:07:29.597">
    <p:pos x="138" y="260"/>
    <p:text>Ooooh i like fleet composition</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4" dt="2025-02-18T18:44:23.661">
    <p:pos x="87" y="1268"/>
    <p:text>maybe we should add outlines of the bsb stock subregions here so it's more obvious what north and south mean for the indicators? since the north subunit doesn't actually include the GOM
@stephanie.owen@noaa.gov @sarah.salois@noaa.gov @adelle.molina@noaa.gov</p:text>
  </p:cm>
  <p:cm authorId="2" idx="3" dt="2025-02-18T18:44:23.661">
    <p:pos x="87" y="1268"/>
    <p:text>the way it looks now makes it seem like the northern subunit goes into the GoM and past hudson in the winter...so yes. is there a figure from the stock assessment with  the subunit boundaries that we could overlay?</p:text>
  </p:cm>
  <p:cm authorId="4" idx="1" dt="2025-02-18T18:46:12.277">
    <p:pos x="3141" y="7111"/>
    <p:text>Here is the new plot for condition by subregion - It seems very hard to read I can play with sizing if folks like this format - we can chat about it at our meeting</p:text>
  </p:cm>
  <p:cm authorId="5" idx="1" dt="2025-02-18T18:10:03.350">
    <p:pos x="3141" y="7111"/>
    <p:text>I wonder if they could be on the same plot since you have circles and triangles anyway. I would also suggest making the icons bigger or maybe shading the background because the yellow is a little hard to see.</p:text>
  </p:cm>
  <p:cm authorId="5" idx="2" dt="2025-02-18T18:11:19.678">
    <p:pos x="3141" y="7111"/>
    <p:text>I also can't distinguish the poor condition color from the below average color. The neutral and above average are a little easier to see, but at first glance I have to go back to the legend to match the greens.</p:text>
  </p:cm>
  <p:cm authorId="1" idx="15" dt="2025-02-18T18:27:44.175">
    <p:pos x="3141" y="7111"/>
    <p:text>I suggest moving the facet labels to the right side, so there's more vertical space for the time series</p:text>
  </p:cm>
  <p:cm authorId="2" idx="4" dt="2025-02-18T18:46:12.277">
    <p:pos x="3141" y="7111"/>
    <p:text>could move the legend off to the right with the facet labels...that should open up some space</p:text>
  </p:cm>
  <p:cm authorId="3" idx="11" dt="2025-02-14T20:59:03.910">
    <p:pos x="2923" y="3933"/>
    <p:text>Should probably redo the tall version in adobe to get larger clearer text</p:text>
  </p:cm>
  <p:cm authorId="5" idx="3" dt="2025-02-13T16:40:18.423">
    <p:pos x="87" y="1368"/>
    <p:text>For planning purposes, I would suggest creating alt text for all images so that they can eventually be added to the website.</p:text>
  </p:cm>
  <p:cm authorId="1" idx="16" dt="2025-02-18T21:51:14.706">
    <p:pos x="2993" y="5369"/>
    <p:text>since the colors of the points are just reflecting the value on the y-axis, maybe we could remove the colors entirely? what do you think @sarah.salois@noaa.gov ?</p:text>
  </p:cm>
  <p:cm authorId="2" idx="5" dt="2025-02-18T21:51:14.706">
    <p:pos x="2993" y="5369"/>
    <p:text>this is super nitpicky but would it be possible to switch the black and white on the facet labels to make it black text on a white box with black outline?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2" dt="2025-02-18T23:35:56.258">
    <p:pos x="120" y="972"/>
    <p:text>Per Kim's suggestion I tried to split up the big text box. But it looked weird across the top on it's own. Moving it to the top left created a space on the top right. I suggest to fill with either a figure or the industry perspective. Thoughts?</p:text>
  </p:cm>
  <p:cm authorId="1" idx="17" dt="2025-02-20T18:53:35.278">
    <p:pos x="418" y="1781"/>
    <p:text>@emily.liljestrand@noaa.gov we added the dashed outline to show the regions that were used for the north/south environmental data, just want to make sure this is consistent with the assessment? it looks like there are a few rebel fish in the bottom trawl survey that get caught more north, so just wanted to make sure we're representing all of this correctly. thanks!</p:text>
  </p:cm>
  <p:cm authorId="0" idx="4" dt="2025-02-20T15:59:30.407">
    <p:pos x="418" y="1781"/>
    <p:text>This looks correct! I can confirm by looking at the strata numbers in my code</p:text>
  </p:cm>
  <p:cm authorId="1" idx="18" dt="2025-02-20T16:13:31.379">
    <p:pos x="418" y="1781"/>
    <p:text>awesome, thanks! do you think there will be any questions about whether nearshore surveys are included in the assessment or not because the strata on the map are all offshore? I'm assuming you use surveys like the NEAMAP and Long Island Sound Survey for biomass/ abundance data?</p:text>
  </p:cm>
  <p:cm authorId="0" idx="5" dt="2025-02-20T16:20:13.276">
    <p:pos x="418" y="1781"/>
    <p:text>We do yeah. We've gotten questions in the past about whether certain surveys primarily target YOY, but nothing about inshore/offshore</p:text>
  </p:cm>
  <p:cm authorId="0" idx="6" dt="2025-02-20T16:20:33.897">
    <p:pos x="418" y="1781"/>
    <p:text>But also, it looks like we do actually use strata as far north as gulf of maine</p:text>
  </p:cm>
  <p:cm authorId="1" idx="19" dt="2025-02-20T16:37:08.692">
    <p:pos x="418" y="1781"/>
    <p:text>ok, I'm thinking we should just remove the dashed outlines then and rely on the colors in the legend providing information about the north/south divide. fyi, the dashed areas were the areas we used for the winter temperature calculations (can update if you want?)
1 total reaction
Emily Liljestrand - NOAA Federal reacted with 👍 at 2025-02-20 10:31 AM</p:text>
  </p:cm>
  <p:cm authorId="1" idx="20" dt="2025-02-20T16:38:06.341">
    <p:pos x="418" y="1781"/>
    <p:text>tagging @sarah.salois@noaa.gov @stephanie.owen@noaa.gov @adelle.molina@noaa.gov because this conversation is buried in the slides</p:text>
  </p:cm>
  <p:cm authorId="3" idx="13" dt="2025-02-20T18:53:35.278">
    <p:pos x="418" y="1781"/>
    <p:text>Based on reading through all of this, it seems removing the dashed outlines might be best. I feel like the spatial footprint for the winter temp calculations should be the same as it was in the original RTSA/ESP unless there is a good reason to update.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9648fc82d_0_0:notes"/>
          <p:cNvSpPr txBox="1"/>
          <p:nvPr>
            <p:ph idx="1" type="body"/>
          </p:nvPr>
        </p:nvSpPr>
        <p:spPr>
          <a:xfrm>
            <a:off x="685786" y="4343394"/>
            <a:ext cx="5486400" cy="4114800"/>
          </a:xfrm>
          <a:prstGeom prst="rect">
            <a:avLst/>
          </a:prstGeom>
          <a:noFill/>
          <a:ln>
            <a:noFill/>
          </a:ln>
        </p:spPr>
        <p:txBody>
          <a:bodyPr anchorCtr="0" anchor="t" bIns="62000" lIns="62000" spcFirstLastPara="1" rIns="62000" wrap="square" tIns="62000">
            <a:noAutofit/>
          </a:bodyPr>
          <a:lstStyle/>
          <a:p>
            <a:pPr indent="0" lvl="0" marL="0" rtl="0" algn="l">
              <a:lnSpc>
                <a:spcPct val="100000"/>
              </a:lnSpc>
              <a:spcBef>
                <a:spcPts val="0"/>
              </a:spcBef>
              <a:spcAft>
                <a:spcPts val="0"/>
              </a:spcAft>
              <a:buSzPts val="700"/>
              <a:buNone/>
            </a:pPr>
            <a:r>
              <a:t/>
            </a:r>
            <a:endParaRPr/>
          </a:p>
        </p:txBody>
      </p:sp>
      <p:sp>
        <p:nvSpPr>
          <p:cNvPr id="76" name="Google Shape;76;g2d9648fc82d_0_0:notes"/>
          <p:cNvSpPr/>
          <p:nvPr>
            <p:ph idx="2" type="sldImg"/>
          </p:nvPr>
        </p:nvSpPr>
        <p:spPr>
          <a:xfrm>
            <a:off x="1143214" y="68578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2da73dea6d_0_3:notes"/>
          <p:cNvSpPr txBox="1"/>
          <p:nvPr>
            <p:ph idx="1" type="body"/>
          </p:nvPr>
        </p:nvSpPr>
        <p:spPr>
          <a:xfrm>
            <a:off x="685786" y="4343394"/>
            <a:ext cx="5486400" cy="4114800"/>
          </a:xfrm>
          <a:prstGeom prst="rect">
            <a:avLst/>
          </a:prstGeom>
          <a:noFill/>
          <a:ln>
            <a:noFill/>
          </a:ln>
        </p:spPr>
        <p:txBody>
          <a:bodyPr anchorCtr="0" anchor="t" bIns="62000" lIns="62000" spcFirstLastPara="1" rIns="62000" wrap="square" tIns="62000">
            <a:noAutofit/>
          </a:bodyPr>
          <a:lstStyle/>
          <a:p>
            <a:pPr indent="0" lvl="0" marL="0" rtl="0" algn="l">
              <a:lnSpc>
                <a:spcPct val="100000"/>
              </a:lnSpc>
              <a:spcBef>
                <a:spcPts val="0"/>
              </a:spcBef>
              <a:spcAft>
                <a:spcPts val="0"/>
              </a:spcAft>
              <a:buSzPts val="700"/>
              <a:buNone/>
            </a:pPr>
            <a:r>
              <a:t/>
            </a:r>
            <a:endParaRPr/>
          </a:p>
        </p:txBody>
      </p:sp>
      <p:sp>
        <p:nvSpPr>
          <p:cNvPr id="245" name="Google Shape;245;g32da73dea6d_0_3:notes"/>
          <p:cNvSpPr/>
          <p:nvPr>
            <p:ph idx="2" type="sldImg"/>
          </p:nvPr>
        </p:nvSpPr>
        <p:spPr>
          <a:xfrm>
            <a:off x="1143214" y="68578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2da73dea6d_0_72: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2da73dea6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3cf09ddf3_0_0:notes"/>
          <p:cNvSpPr txBox="1"/>
          <p:nvPr>
            <p:ph idx="1" type="body"/>
          </p:nvPr>
        </p:nvSpPr>
        <p:spPr>
          <a:xfrm>
            <a:off x="685786" y="4343394"/>
            <a:ext cx="5486400" cy="4114800"/>
          </a:xfrm>
          <a:prstGeom prst="rect">
            <a:avLst/>
          </a:prstGeom>
          <a:noFill/>
          <a:ln>
            <a:noFill/>
          </a:ln>
        </p:spPr>
        <p:txBody>
          <a:bodyPr anchorCtr="0" anchor="t" bIns="62000" lIns="62000" spcFirstLastPara="1" rIns="62000" wrap="square" tIns="62000">
            <a:noAutofit/>
          </a:bodyPr>
          <a:lstStyle/>
          <a:p>
            <a:pPr indent="0" lvl="0" marL="0" rtl="0" algn="l">
              <a:lnSpc>
                <a:spcPct val="100000"/>
              </a:lnSpc>
              <a:spcBef>
                <a:spcPts val="0"/>
              </a:spcBef>
              <a:spcAft>
                <a:spcPts val="0"/>
              </a:spcAft>
              <a:buSzPts val="700"/>
              <a:buNone/>
            </a:pPr>
            <a:r>
              <a:t/>
            </a:r>
            <a:endParaRPr/>
          </a:p>
        </p:txBody>
      </p:sp>
      <p:sp>
        <p:nvSpPr>
          <p:cNvPr id="287" name="Google Shape;287;g333cf09ddf3_0_0:notes"/>
          <p:cNvSpPr/>
          <p:nvPr>
            <p:ph idx="2" type="sldImg"/>
          </p:nvPr>
        </p:nvSpPr>
        <p:spPr>
          <a:xfrm>
            <a:off x="1143214" y="68578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4427657d1_5_0: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34427657d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347a3dbd66_2_6: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347a3dbd6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91bdef409_0_0:notes"/>
          <p:cNvSpPr txBox="1"/>
          <p:nvPr>
            <p:ph idx="1" type="body"/>
          </p:nvPr>
        </p:nvSpPr>
        <p:spPr>
          <a:xfrm>
            <a:off x="685786" y="4343394"/>
            <a:ext cx="5486400" cy="4114800"/>
          </a:xfrm>
          <a:prstGeom prst="rect">
            <a:avLst/>
          </a:prstGeom>
          <a:noFill/>
          <a:ln>
            <a:noFill/>
          </a:ln>
        </p:spPr>
        <p:txBody>
          <a:bodyPr anchorCtr="0" anchor="t" bIns="62000" lIns="62000" spcFirstLastPara="1" rIns="62000" wrap="square" tIns="62000">
            <a:noAutofit/>
          </a:bodyPr>
          <a:lstStyle/>
          <a:p>
            <a:pPr indent="0" lvl="0" marL="0" rtl="0" algn="l">
              <a:lnSpc>
                <a:spcPct val="100000"/>
              </a:lnSpc>
              <a:spcBef>
                <a:spcPts val="0"/>
              </a:spcBef>
              <a:spcAft>
                <a:spcPts val="0"/>
              </a:spcAft>
              <a:buSzPts val="700"/>
              <a:buNone/>
            </a:pPr>
            <a:r>
              <a:t/>
            </a:r>
            <a:endParaRPr/>
          </a:p>
        </p:txBody>
      </p:sp>
      <p:sp>
        <p:nvSpPr>
          <p:cNvPr id="345" name="Google Shape;345;g2d91bdef409_0_0:notes"/>
          <p:cNvSpPr/>
          <p:nvPr>
            <p:ph idx="2" type="sldImg"/>
          </p:nvPr>
        </p:nvSpPr>
        <p:spPr>
          <a:xfrm>
            <a:off x="1143214" y="68578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374535154d_5_0:notes"/>
          <p:cNvSpPr txBox="1"/>
          <p:nvPr>
            <p:ph idx="1" type="body"/>
          </p:nvPr>
        </p:nvSpPr>
        <p:spPr>
          <a:xfrm>
            <a:off x="685786" y="4343394"/>
            <a:ext cx="5486400" cy="4114800"/>
          </a:xfrm>
          <a:prstGeom prst="rect">
            <a:avLst/>
          </a:prstGeom>
          <a:noFill/>
          <a:ln>
            <a:noFill/>
          </a:ln>
        </p:spPr>
        <p:txBody>
          <a:bodyPr anchorCtr="0" anchor="t" bIns="62000" lIns="62000" spcFirstLastPara="1" rIns="62000" wrap="square" tIns="62000">
            <a:noAutofit/>
          </a:bodyPr>
          <a:lstStyle/>
          <a:p>
            <a:pPr indent="0" lvl="0" marL="0" rtl="0" algn="l">
              <a:lnSpc>
                <a:spcPct val="100000"/>
              </a:lnSpc>
              <a:spcBef>
                <a:spcPts val="0"/>
              </a:spcBef>
              <a:spcAft>
                <a:spcPts val="0"/>
              </a:spcAft>
              <a:buSzPts val="700"/>
              <a:buNone/>
            </a:pPr>
            <a:r>
              <a:t/>
            </a:r>
            <a:endParaRPr/>
          </a:p>
        </p:txBody>
      </p:sp>
      <p:sp>
        <p:nvSpPr>
          <p:cNvPr id="361" name="Google Shape;361;g3374535154d_5_0:notes"/>
          <p:cNvSpPr/>
          <p:nvPr>
            <p:ph idx="2" type="sldImg"/>
          </p:nvPr>
        </p:nvSpPr>
        <p:spPr>
          <a:xfrm>
            <a:off x="1143214" y="68578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74535154d_0_1: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374535154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74535154d_0_11: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374535154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372b25fbe3_0_1: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372b25fb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de48ffa35_0_81:notes"/>
          <p:cNvSpPr txBox="1"/>
          <p:nvPr>
            <p:ph idx="1" type="body"/>
          </p:nvPr>
        </p:nvSpPr>
        <p:spPr>
          <a:xfrm>
            <a:off x="685786" y="4343394"/>
            <a:ext cx="5486400" cy="4114800"/>
          </a:xfrm>
          <a:prstGeom prst="rect">
            <a:avLst/>
          </a:prstGeom>
          <a:noFill/>
          <a:ln>
            <a:noFill/>
          </a:ln>
        </p:spPr>
        <p:txBody>
          <a:bodyPr anchorCtr="0" anchor="t" bIns="62000" lIns="62000" spcFirstLastPara="1" rIns="62000" wrap="square" tIns="62000">
            <a:noAutofit/>
          </a:bodyPr>
          <a:lstStyle/>
          <a:p>
            <a:pPr indent="0" lvl="0" marL="0" rtl="0" algn="l">
              <a:lnSpc>
                <a:spcPct val="100000"/>
              </a:lnSpc>
              <a:spcBef>
                <a:spcPts val="0"/>
              </a:spcBef>
              <a:spcAft>
                <a:spcPts val="0"/>
              </a:spcAft>
              <a:buSzPts val="700"/>
              <a:buNone/>
            </a:pPr>
            <a:r>
              <a:t/>
            </a:r>
            <a:endParaRPr/>
          </a:p>
        </p:txBody>
      </p:sp>
      <p:sp>
        <p:nvSpPr>
          <p:cNvPr id="115" name="Google Shape;115;g30de48ffa35_0_81:notes"/>
          <p:cNvSpPr/>
          <p:nvPr>
            <p:ph idx="2" type="sldImg"/>
          </p:nvPr>
        </p:nvSpPr>
        <p:spPr>
          <a:xfrm>
            <a:off x="1143214" y="68578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de48ffa35_0_98: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de48ffa3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f6e097832_0_0:notes"/>
          <p:cNvSpPr txBox="1"/>
          <p:nvPr>
            <p:ph idx="1" type="body"/>
          </p:nvPr>
        </p:nvSpPr>
        <p:spPr>
          <a:xfrm>
            <a:off x="685786" y="4343394"/>
            <a:ext cx="5486400" cy="4114800"/>
          </a:xfrm>
          <a:prstGeom prst="rect">
            <a:avLst/>
          </a:prstGeom>
          <a:noFill/>
          <a:ln>
            <a:noFill/>
          </a:ln>
        </p:spPr>
        <p:txBody>
          <a:bodyPr anchorCtr="0" anchor="t" bIns="62000" lIns="62000" spcFirstLastPara="1" rIns="62000" wrap="square" tIns="62000">
            <a:noAutofit/>
          </a:bodyPr>
          <a:lstStyle/>
          <a:p>
            <a:pPr indent="0" lvl="0" marL="0" rtl="0" algn="l">
              <a:lnSpc>
                <a:spcPct val="100000"/>
              </a:lnSpc>
              <a:spcBef>
                <a:spcPts val="0"/>
              </a:spcBef>
              <a:spcAft>
                <a:spcPts val="0"/>
              </a:spcAft>
              <a:buSzPts val="700"/>
              <a:buNone/>
            </a:pPr>
            <a:r>
              <a:t/>
            </a:r>
            <a:endParaRPr/>
          </a:p>
        </p:txBody>
      </p:sp>
      <p:sp>
        <p:nvSpPr>
          <p:cNvPr id="150" name="Google Shape;150;g2af6e097832_0_0:notes"/>
          <p:cNvSpPr/>
          <p:nvPr>
            <p:ph idx="2" type="sldImg"/>
          </p:nvPr>
        </p:nvSpPr>
        <p:spPr>
          <a:xfrm>
            <a:off x="1143214" y="68578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8cc172d6b_2_27: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8cc172d6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8cc172d6b_2_11:notes"/>
          <p:cNvSpPr txBox="1"/>
          <p:nvPr>
            <p:ph idx="1" type="body"/>
          </p:nvPr>
        </p:nvSpPr>
        <p:spPr>
          <a:xfrm>
            <a:off x="685786" y="4343394"/>
            <a:ext cx="5486400" cy="4114800"/>
          </a:xfrm>
          <a:prstGeom prst="rect">
            <a:avLst/>
          </a:prstGeom>
          <a:noFill/>
          <a:ln>
            <a:noFill/>
          </a:ln>
        </p:spPr>
        <p:txBody>
          <a:bodyPr anchorCtr="0" anchor="t" bIns="62000" lIns="62000" spcFirstLastPara="1" rIns="62000" wrap="square" tIns="62000">
            <a:noAutofit/>
          </a:bodyPr>
          <a:lstStyle/>
          <a:p>
            <a:pPr indent="0" lvl="0" marL="0" rtl="0" algn="l">
              <a:lnSpc>
                <a:spcPct val="100000"/>
              </a:lnSpc>
              <a:spcBef>
                <a:spcPts val="0"/>
              </a:spcBef>
              <a:spcAft>
                <a:spcPts val="0"/>
              </a:spcAft>
              <a:buSzPts val="700"/>
              <a:buNone/>
            </a:pPr>
            <a:r>
              <a:t/>
            </a:r>
            <a:endParaRPr/>
          </a:p>
        </p:txBody>
      </p:sp>
      <p:sp>
        <p:nvSpPr>
          <p:cNvPr id="188" name="Google Shape;188;g2d8cc172d6b_2_11:notes"/>
          <p:cNvSpPr/>
          <p:nvPr>
            <p:ph idx="2" type="sldImg"/>
          </p:nvPr>
        </p:nvSpPr>
        <p:spPr>
          <a:xfrm>
            <a:off x="1143214" y="68578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f6e097832_0_20: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f6e0978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da73dea6d_0_16:notes"/>
          <p:cNvSpPr/>
          <p:nvPr>
            <p:ph idx="2" type="sldImg"/>
          </p:nvPr>
        </p:nvSpPr>
        <p:spPr>
          <a:xfrm>
            <a:off x="2104454" y="685800"/>
            <a:ext cx="26499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2da73dea6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64952" y="1456058"/>
            <a:ext cx="7242600" cy="4014300"/>
          </a:xfrm>
          <a:prstGeom prst="rect">
            <a:avLst/>
          </a:prstGeom>
        </p:spPr>
        <p:txBody>
          <a:bodyPr anchorCtr="0" anchor="b" bIns="107425" lIns="107425" spcFirstLastPara="1" rIns="107425" wrap="square" tIns="107425">
            <a:normAutofit/>
          </a:bodyPr>
          <a:lstStyle>
            <a:lvl1pPr lvl="0" algn="ctr">
              <a:spcBef>
                <a:spcPts val="0"/>
              </a:spcBef>
              <a:spcAft>
                <a:spcPts val="0"/>
              </a:spcAft>
              <a:buSzPts val="6100"/>
              <a:buNone/>
              <a:defRPr sz="6100"/>
            </a:lvl1pPr>
            <a:lvl2pPr lvl="1" algn="ctr">
              <a:spcBef>
                <a:spcPts val="0"/>
              </a:spcBef>
              <a:spcAft>
                <a:spcPts val="0"/>
              </a:spcAft>
              <a:buSzPts val="6100"/>
              <a:buNone/>
              <a:defRPr sz="6100"/>
            </a:lvl2pPr>
            <a:lvl3pPr lvl="2" algn="ctr">
              <a:spcBef>
                <a:spcPts val="0"/>
              </a:spcBef>
              <a:spcAft>
                <a:spcPts val="0"/>
              </a:spcAft>
              <a:buSzPts val="6100"/>
              <a:buNone/>
              <a:defRPr sz="6100"/>
            </a:lvl3pPr>
            <a:lvl4pPr lvl="3" algn="ctr">
              <a:spcBef>
                <a:spcPts val="0"/>
              </a:spcBef>
              <a:spcAft>
                <a:spcPts val="0"/>
              </a:spcAft>
              <a:buSzPts val="6100"/>
              <a:buNone/>
              <a:defRPr sz="6100"/>
            </a:lvl4pPr>
            <a:lvl5pPr lvl="4" algn="ctr">
              <a:spcBef>
                <a:spcPts val="0"/>
              </a:spcBef>
              <a:spcAft>
                <a:spcPts val="0"/>
              </a:spcAft>
              <a:buSzPts val="6100"/>
              <a:buNone/>
              <a:defRPr sz="6100"/>
            </a:lvl5pPr>
            <a:lvl6pPr lvl="5" algn="ctr">
              <a:spcBef>
                <a:spcPts val="0"/>
              </a:spcBef>
              <a:spcAft>
                <a:spcPts val="0"/>
              </a:spcAft>
              <a:buSzPts val="6100"/>
              <a:buNone/>
              <a:defRPr sz="6100"/>
            </a:lvl6pPr>
            <a:lvl7pPr lvl="6" algn="ctr">
              <a:spcBef>
                <a:spcPts val="0"/>
              </a:spcBef>
              <a:spcAft>
                <a:spcPts val="0"/>
              </a:spcAft>
              <a:buSzPts val="6100"/>
              <a:buNone/>
              <a:defRPr sz="6100"/>
            </a:lvl7pPr>
            <a:lvl8pPr lvl="7" algn="ctr">
              <a:spcBef>
                <a:spcPts val="0"/>
              </a:spcBef>
              <a:spcAft>
                <a:spcPts val="0"/>
              </a:spcAft>
              <a:buSzPts val="6100"/>
              <a:buNone/>
              <a:defRPr sz="6100"/>
            </a:lvl8pPr>
            <a:lvl9pPr lvl="8" algn="ctr">
              <a:spcBef>
                <a:spcPts val="0"/>
              </a:spcBef>
              <a:spcAft>
                <a:spcPts val="0"/>
              </a:spcAft>
              <a:buSzPts val="6100"/>
              <a:buNone/>
              <a:defRPr sz="6100"/>
            </a:lvl9pPr>
          </a:lstStyle>
          <a:p/>
        </p:txBody>
      </p:sp>
      <p:sp>
        <p:nvSpPr>
          <p:cNvPr id="11" name="Google Shape;11;p2"/>
          <p:cNvSpPr txBox="1"/>
          <p:nvPr>
            <p:ph idx="1" type="subTitle"/>
          </p:nvPr>
        </p:nvSpPr>
        <p:spPr>
          <a:xfrm>
            <a:off x="264945" y="5542289"/>
            <a:ext cx="7242600" cy="1550100"/>
          </a:xfrm>
          <a:prstGeom prst="rect">
            <a:avLst/>
          </a:prstGeom>
        </p:spPr>
        <p:txBody>
          <a:bodyPr anchorCtr="0" anchor="t" bIns="107425" lIns="107425" spcFirstLastPara="1" rIns="107425" wrap="square" tIns="107425">
            <a:norm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12" name="Google Shape;12;p2"/>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64945" y="2163089"/>
            <a:ext cx="7242600" cy="3839700"/>
          </a:xfrm>
          <a:prstGeom prst="rect">
            <a:avLst/>
          </a:prstGeom>
        </p:spPr>
        <p:txBody>
          <a:bodyPr anchorCtr="0" anchor="b" bIns="107425" lIns="107425" spcFirstLastPara="1" rIns="107425" wrap="square" tIns="107425">
            <a:normAutofit/>
          </a:bodyPr>
          <a:lstStyle>
            <a:lvl1pPr lvl="0" algn="ctr">
              <a:spcBef>
                <a:spcPts val="0"/>
              </a:spcBef>
              <a:spcAft>
                <a:spcPts val="0"/>
              </a:spcAft>
              <a:buSzPts val="14100"/>
              <a:buNone/>
              <a:defRPr sz="14100"/>
            </a:lvl1pPr>
            <a:lvl2pPr lvl="1" algn="ctr">
              <a:spcBef>
                <a:spcPts val="0"/>
              </a:spcBef>
              <a:spcAft>
                <a:spcPts val="0"/>
              </a:spcAft>
              <a:buSzPts val="14100"/>
              <a:buNone/>
              <a:defRPr sz="14100"/>
            </a:lvl2pPr>
            <a:lvl3pPr lvl="2" algn="ctr">
              <a:spcBef>
                <a:spcPts val="0"/>
              </a:spcBef>
              <a:spcAft>
                <a:spcPts val="0"/>
              </a:spcAft>
              <a:buSzPts val="14100"/>
              <a:buNone/>
              <a:defRPr sz="14100"/>
            </a:lvl3pPr>
            <a:lvl4pPr lvl="3" algn="ctr">
              <a:spcBef>
                <a:spcPts val="0"/>
              </a:spcBef>
              <a:spcAft>
                <a:spcPts val="0"/>
              </a:spcAft>
              <a:buSzPts val="14100"/>
              <a:buNone/>
              <a:defRPr sz="14100"/>
            </a:lvl4pPr>
            <a:lvl5pPr lvl="4" algn="ctr">
              <a:spcBef>
                <a:spcPts val="0"/>
              </a:spcBef>
              <a:spcAft>
                <a:spcPts val="0"/>
              </a:spcAft>
              <a:buSzPts val="14100"/>
              <a:buNone/>
              <a:defRPr sz="14100"/>
            </a:lvl5pPr>
            <a:lvl6pPr lvl="5" algn="ctr">
              <a:spcBef>
                <a:spcPts val="0"/>
              </a:spcBef>
              <a:spcAft>
                <a:spcPts val="0"/>
              </a:spcAft>
              <a:buSzPts val="14100"/>
              <a:buNone/>
              <a:defRPr sz="14100"/>
            </a:lvl6pPr>
            <a:lvl7pPr lvl="6" algn="ctr">
              <a:spcBef>
                <a:spcPts val="0"/>
              </a:spcBef>
              <a:spcAft>
                <a:spcPts val="0"/>
              </a:spcAft>
              <a:buSzPts val="14100"/>
              <a:buNone/>
              <a:defRPr sz="14100"/>
            </a:lvl7pPr>
            <a:lvl8pPr lvl="7" algn="ctr">
              <a:spcBef>
                <a:spcPts val="0"/>
              </a:spcBef>
              <a:spcAft>
                <a:spcPts val="0"/>
              </a:spcAft>
              <a:buSzPts val="14100"/>
              <a:buNone/>
              <a:defRPr sz="14100"/>
            </a:lvl8pPr>
            <a:lvl9pPr lvl="8" algn="ctr">
              <a:spcBef>
                <a:spcPts val="0"/>
              </a:spcBef>
              <a:spcAft>
                <a:spcPts val="0"/>
              </a:spcAft>
              <a:buSzPts val="14100"/>
              <a:buNone/>
              <a:defRPr sz="14100"/>
            </a:lvl9pPr>
          </a:lstStyle>
          <a:p>
            <a:r>
              <a:t>xx%</a:t>
            </a:r>
          </a:p>
        </p:txBody>
      </p:sp>
      <p:sp>
        <p:nvSpPr>
          <p:cNvPr id="46" name="Google Shape;46;p11"/>
          <p:cNvSpPr txBox="1"/>
          <p:nvPr>
            <p:ph idx="1" type="body"/>
          </p:nvPr>
        </p:nvSpPr>
        <p:spPr>
          <a:xfrm>
            <a:off x="264945" y="6164351"/>
            <a:ext cx="7242600" cy="2543700"/>
          </a:xfrm>
          <a:prstGeom prst="rect">
            <a:avLst/>
          </a:prstGeom>
        </p:spPr>
        <p:txBody>
          <a:bodyPr anchorCtr="0" anchor="t" bIns="107425" lIns="107425" spcFirstLastPara="1" rIns="107425" wrap="square" tIns="107425">
            <a:normAutofit/>
          </a:bodyPr>
          <a:lstStyle>
            <a:lvl1pPr indent="-361950" lvl="0" marL="457200" algn="ctr">
              <a:spcBef>
                <a:spcPts val="0"/>
              </a:spcBef>
              <a:spcAft>
                <a:spcPts val="0"/>
              </a:spcAft>
              <a:buSzPts val="21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47" name="Google Shape;47;p11"/>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Front">
  <p:cSld name="Navy Front">
    <p:spTree>
      <p:nvGrpSpPr>
        <p:cNvPr id="50" name="Shape 50"/>
        <p:cNvGrpSpPr/>
        <p:nvPr/>
      </p:nvGrpSpPr>
      <p:grpSpPr>
        <a:xfrm>
          <a:off x="0" y="0"/>
          <a:ext cx="0" cy="0"/>
          <a:chOff x="0" y="0"/>
          <a:chExt cx="0" cy="0"/>
        </a:xfrm>
      </p:grpSpPr>
      <p:sp>
        <p:nvSpPr>
          <p:cNvPr id="51" name="Google Shape;51;p13"/>
          <p:cNvSpPr/>
          <p:nvPr/>
        </p:nvSpPr>
        <p:spPr>
          <a:xfrm>
            <a:off x="1905000" y="0"/>
            <a:ext cx="5486400" cy="10058400"/>
          </a:xfrm>
          <a:prstGeom prst="rect">
            <a:avLst/>
          </a:prstGeom>
          <a:gradFill>
            <a:gsLst>
              <a:gs pos="0">
                <a:srgbClr val="01569D">
                  <a:alpha val="0"/>
                </a:srgbClr>
              </a:gs>
              <a:gs pos="100000">
                <a:srgbClr val="01569D">
                  <a:alpha val="15294"/>
                </a:srgbClr>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52" name="Google Shape;52;p13"/>
          <p:cNvSpPr/>
          <p:nvPr/>
        </p:nvSpPr>
        <p:spPr>
          <a:xfrm>
            <a:off x="0" y="1"/>
            <a:ext cx="6182552" cy="1924655"/>
          </a:xfrm>
          <a:custGeom>
            <a:rect b="b" l="l" r="r" t="t"/>
            <a:pathLst>
              <a:path extrusionOk="0" h="1924655" w="6182552">
                <a:moveTo>
                  <a:pt x="0" y="0"/>
                </a:moveTo>
                <a:lnTo>
                  <a:pt x="6182552" y="0"/>
                </a:lnTo>
                <a:lnTo>
                  <a:pt x="5704753" y="26349"/>
                </a:lnTo>
                <a:cubicBezTo>
                  <a:pt x="3010032" y="225596"/>
                  <a:pt x="839893" y="945208"/>
                  <a:pt x="33571" y="1881937"/>
                </a:cubicBezTo>
                <a:lnTo>
                  <a:pt x="0" y="1924655"/>
                </a:lnTo>
                <a:lnTo>
                  <a:pt x="0" y="0"/>
                </a:lnTo>
                <a:close/>
              </a:path>
            </a:pathLst>
          </a:custGeom>
          <a:solidFill>
            <a:srgbClr val="1448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53" name="Google Shape;53;p13"/>
          <p:cNvSpPr/>
          <p:nvPr/>
        </p:nvSpPr>
        <p:spPr>
          <a:xfrm>
            <a:off x="0" y="7885215"/>
            <a:ext cx="7772400" cy="2173186"/>
          </a:xfrm>
          <a:custGeom>
            <a:rect b="b" l="l" r="r" t="t"/>
            <a:pathLst>
              <a:path extrusionOk="0" h="2173186" w="7772400">
                <a:moveTo>
                  <a:pt x="7772400" y="0"/>
                </a:moveTo>
                <a:lnTo>
                  <a:pt x="7772400" y="2173186"/>
                </a:lnTo>
                <a:lnTo>
                  <a:pt x="0" y="2173186"/>
                </a:lnTo>
                <a:lnTo>
                  <a:pt x="0" y="1789814"/>
                </a:lnTo>
                <a:lnTo>
                  <a:pt x="696820" y="1778966"/>
                </a:lnTo>
                <a:cubicBezTo>
                  <a:pt x="3907812" y="1678438"/>
                  <a:pt x="6578095" y="1014054"/>
                  <a:pt x="7649406" y="112058"/>
                </a:cubicBezTo>
                <a:lnTo>
                  <a:pt x="7772400" y="0"/>
                </a:lnTo>
                <a:close/>
              </a:path>
            </a:pathLst>
          </a:custGeom>
          <a:solidFill>
            <a:srgbClr val="01569D">
              <a:alpha val="5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pic>
        <p:nvPicPr>
          <p:cNvPr id="54" name="Google Shape;54;p13"/>
          <p:cNvPicPr preferRelativeResize="0"/>
          <p:nvPr/>
        </p:nvPicPr>
        <p:blipFill rotWithShape="1">
          <a:blip r:embed="rId2">
            <a:alphaModFix/>
          </a:blip>
          <a:srcRect b="0" l="0" r="0" t="0"/>
          <a:stretch/>
        </p:blipFill>
        <p:spPr>
          <a:xfrm>
            <a:off x="457200" y="800100"/>
            <a:ext cx="990600" cy="1409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swoosh">
  <p:cSld name="Navy Front_1">
    <p:spTree>
      <p:nvGrpSpPr>
        <p:cNvPr id="55" name="Shape 55"/>
        <p:cNvGrpSpPr/>
        <p:nvPr/>
      </p:nvGrpSpPr>
      <p:grpSpPr>
        <a:xfrm>
          <a:off x="0" y="0"/>
          <a:ext cx="0" cy="0"/>
          <a:chOff x="0" y="0"/>
          <a:chExt cx="0" cy="0"/>
        </a:xfrm>
      </p:grpSpPr>
      <p:sp>
        <p:nvSpPr>
          <p:cNvPr id="56" name="Google Shape;56;p14"/>
          <p:cNvSpPr/>
          <p:nvPr/>
        </p:nvSpPr>
        <p:spPr>
          <a:xfrm>
            <a:off x="-142875" y="0"/>
            <a:ext cx="7534200" cy="10058400"/>
          </a:xfrm>
          <a:prstGeom prst="rect">
            <a:avLst/>
          </a:prstGeom>
          <a:gradFill>
            <a:gsLst>
              <a:gs pos="0">
                <a:srgbClr val="01569D">
                  <a:alpha val="0"/>
                </a:srgbClr>
              </a:gs>
              <a:gs pos="100000">
                <a:srgbClr val="01569D">
                  <a:alpha val="15294"/>
                </a:srgbClr>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57" name="Google Shape;57;p14"/>
          <p:cNvSpPr/>
          <p:nvPr/>
        </p:nvSpPr>
        <p:spPr>
          <a:xfrm>
            <a:off x="0" y="1"/>
            <a:ext cx="6182552" cy="1924655"/>
          </a:xfrm>
          <a:custGeom>
            <a:rect b="b" l="l" r="r" t="t"/>
            <a:pathLst>
              <a:path extrusionOk="0" h="1924655" w="6182552">
                <a:moveTo>
                  <a:pt x="0" y="0"/>
                </a:moveTo>
                <a:lnTo>
                  <a:pt x="6182552" y="0"/>
                </a:lnTo>
                <a:lnTo>
                  <a:pt x="5704753" y="26349"/>
                </a:lnTo>
                <a:cubicBezTo>
                  <a:pt x="3010032" y="225596"/>
                  <a:pt x="839893" y="945208"/>
                  <a:pt x="33571" y="1881937"/>
                </a:cubicBezTo>
                <a:lnTo>
                  <a:pt x="0" y="1924655"/>
                </a:lnTo>
                <a:lnTo>
                  <a:pt x="0" y="0"/>
                </a:lnTo>
                <a:close/>
              </a:path>
            </a:pathLst>
          </a:custGeom>
          <a:solidFill>
            <a:srgbClr val="1448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58" name="Google Shape;58;p14"/>
          <p:cNvSpPr/>
          <p:nvPr/>
        </p:nvSpPr>
        <p:spPr>
          <a:xfrm>
            <a:off x="0" y="9039226"/>
            <a:ext cx="7772400" cy="1021397"/>
          </a:xfrm>
          <a:custGeom>
            <a:rect b="b" l="l" r="r" t="t"/>
            <a:pathLst>
              <a:path extrusionOk="0" h="2173186" w="7772400">
                <a:moveTo>
                  <a:pt x="7772400" y="0"/>
                </a:moveTo>
                <a:lnTo>
                  <a:pt x="7772400" y="2173186"/>
                </a:lnTo>
                <a:lnTo>
                  <a:pt x="0" y="2173186"/>
                </a:lnTo>
                <a:lnTo>
                  <a:pt x="0" y="1789814"/>
                </a:lnTo>
                <a:lnTo>
                  <a:pt x="696820" y="1778966"/>
                </a:lnTo>
                <a:cubicBezTo>
                  <a:pt x="3907812" y="1678438"/>
                  <a:pt x="6578095" y="1014054"/>
                  <a:pt x="7649406" y="112058"/>
                </a:cubicBezTo>
                <a:lnTo>
                  <a:pt x="7772400" y="0"/>
                </a:lnTo>
                <a:close/>
              </a:path>
            </a:pathLst>
          </a:custGeom>
          <a:solidFill>
            <a:srgbClr val="01569D">
              <a:alpha val="5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pic>
        <p:nvPicPr>
          <p:cNvPr id="59" name="Google Shape;59;p14"/>
          <p:cNvPicPr preferRelativeResize="0"/>
          <p:nvPr/>
        </p:nvPicPr>
        <p:blipFill rotWithShape="1">
          <a:blip r:embed="rId2">
            <a:alphaModFix/>
          </a:blip>
          <a:srcRect b="0" l="0" r="0" t="0"/>
          <a:stretch/>
        </p:blipFill>
        <p:spPr>
          <a:xfrm>
            <a:off x="457200" y="800100"/>
            <a:ext cx="990600" cy="1409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swoosh 1">
  <p:cSld name="Navy Front_1_1">
    <p:spTree>
      <p:nvGrpSpPr>
        <p:cNvPr id="60" name="Shape 60"/>
        <p:cNvGrpSpPr/>
        <p:nvPr/>
      </p:nvGrpSpPr>
      <p:grpSpPr>
        <a:xfrm>
          <a:off x="0" y="0"/>
          <a:ext cx="0" cy="0"/>
          <a:chOff x="0" y="0"/>
          <a:chExt cx="0" cy="0"/>
        </a:xfrm>
      </p:grpSpPr>
      <p:sp>
        <p:nvSpPr>
          <p:cNvPr id="61" name="Google Shape;61;p15"/>
          <p:cNvSpPr/>
          <p:nvPr/>
        </p:nvSpPr>
        <p:spPr>
          <a:xfrm>
            <a:off x="0" y="0"/>
            <a:ext cx="7782000" cy="10058400"/>
          </a:xfrm>
          <a:prstGeom prst="rect">
            <a:avLst/>
          </a:prstGeom>
          <a:gradFill>
            <a:gsLst>
              <a:gs pos="0">
                <a:srgbClr val="01569D">
                  <a:alpha val="0"/>
                </a:srgbClr>
              </a:gs>
              <a:gs pos="100000">
                <a:srgbClr val="01569D">
                  <a:alpha val="15294"/>
                </a:srgbClr>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62" name="Google Shape;62;p15"/>
          <p:cNvSpPr/>
          <p:nvPr/>
        </p:nvSpPr>
        <p:spPr>
          <a:xfrm>
            <a:off x="0" y="0"/>
            <a:ext cx="4837847" cy="919023"/>
          </a:xfrm>
          <a:custGeom>
            <a:rect b="b" l="l" r="r" t="t"/>
            <a:pathLst>
              <a:path extrusionOk="0" h="1924655" w="6182552">
                <a:moveTo>
                  <a:pt x="0" y="0"/>
                </a:moveTo>
                <a:lnTo>
                  <a:pt x="6182552" y="0"/>
                </a:lnTo>
                <a:lnTo>
                  <a:pt x="5704753" y="26349"/>
                </a:lnTo>
                <a:cubicBezTo>
                  <a:pt x="3010032" y="225596"/>
                  <a:pt x="839893" y="945208"/>
                  <a:pt x="33571" y="1881937"/>
                </a:cubicBezTo>
                <a:lnTo>
                  <a:pt x="0" y="1924655"/>
                </a:lnTo>
                <a:lnTo>
                  <a:pt x="0" y="0"/>
                </a:lnTo>
                <a:close/>
              </a:path>
            </a:pathLst>
          </a:custGeom>
          <a:solidFill>
            <a:srgbClr val="1448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pic>
        <p:nvPicPr>
          <p:cNvPr id="63" name="Google Shape;63;p15"/>
          <p:cNvPicPr preferRelativeResize="0"/>
          <p:nvPr/>
        </p:nvPicPr>
        <p:blipFill rotWithShape="1">
          <a:blip r:embed="rId2">
            <a:alphaModFix/>
          </a:blip>
          <a:srcRect b="0" l="0" r="0" t="0"/>
          <a:stretch/>
        </p:blipFill>
        <p:spPr>
          <a:xfrm>
            <a:off x="136525" y="139700"/>
            <a:ext cx="974725" cy="13871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swoosh 1 1">
  <p:cSld name="Navy Front_1_1_1">
    <p:spTree>
      <p:nvGrpSpPr>
        <p:cNvPr id="64" name="Shape 64"/>
        <p:cNvGrpSpPr/>
        <p:nvPr/>
      </p:nvGrpSpPr>
      <p:grpSpPr>
        <a:xfrm>
          <a:off x="0" y="0"/>
          <a:ext cx="0" cy="0"/>
          <a:chOff x="0" y="0"/>
          <a:chExt cx="0" cy="0"/>
        </a:xfrm>
      </p:grpSpPr>
      <p:sp>
        <p:nvSpPr>
          <p:cNvPr id="65" name="Google Shape;65;p16"/>
          <p:cNvSpPr/>
          <p:nvPr/>
        </p:nvSpPr>
        <p:spPr>
          <a:xfrm>
            <a:off x="0" y="0"/>
            <a:ext cx="7782000" cy="10058400"/>
          </a:xfrm>
          <a:prstGeom prst="rect">
            <a:avLst/>
          </a:prstGeom>
          <a:gradFill>
            <a:gsLst>
              <a:gs pos="0">
                <a:srgbClr val="01569D">
                  <a:alpha val="0"/>
                </a:srgbClr>
              </a:gs>
              <a:gs pos="100000">
                <a:srgbClr val="01569D">
                  <a:alpha val="15294"/>
                </a:srgbClr>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sp>
        <p:nvSpPr>
          <p:cNvPr id="66" name="Google Shape;66;p16"/>
          <p:cNvSpPr/>
          <p:nvPr/>
        </p:nvSpPr>
        <p:spPr>
          <a:xfrm>
            <a:off x="0" y="0"/>
            <a:ext cx="4837847" cy="919023"/>
          </a:xfrm>
          <a:custGeom>
            <a:rect b="b" l="l" r="r" t="t"/>
            <a:pathLst>
              <a:path extrusionOk="0" h="1924655" w="6182552">
                <a:moveTo>
                  <a:pt x="0" y="0"/>
                </a:moveTo>
                <a:lnTo>
                  <a:pt x="6182552" y="0"/>
                </a:lnTo>
                <a:lnTo>
                  <a:pt x="5704753" y="26349"/>
                </a:lnTo>
                <a:cubicBezTo>
                  <a:pt x="3010032" y="225596"/>
                  <a:pt x="839893" y="945208"/>
                  <a:pt x="33571" y="1881937"/>
                </a:cubicBezTo>
                <a:lnTo>
                  <a:pt x="0" y="1924655"/>
                </a:lnTo>
                <a:lnTo>
                  <a:pt x="0" y="0"/>
                </a:lnTo>
                <a:close/>
              </a:path>
            </a:pathLst>
          </a:custGeom>
          <a:solidFill>
            <a:srgbClr val="14487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Calibri"/>
              <a:ea typeface="Calibri"/>
              <a:cs typeface="Calibri"/>
              <a:sym typeface="Calibri"/>
            </a:endParaRPr>
          </a:p>
        </p:txBody>
      </p:sp>
      <p:pic>
        <p:nvPicPr>
          <p:cNvPr id="67" name="Google Shape;67;p16"/>
          <p:cNvPicPr preferRelativeResize="0"/>
          <p:nvPr/>
        </p:nvPicPr>
        <p:blipFill rotWithShape="1">
          <a:blip r:embed="rId2">
            <a:alphaModFix/>
          </a:blip>
          <a:srcRect b="0" l="0" r="0" t="0"/>
          <a:stretch/>
        </p:blipFill>
        <p:spPr>
          <a:xfrm>
            <a:off x="136525" y="139700"/>
            <a:ext cx="746125" cy="1061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Back Page">
  <p:cSld name="Navy Back Page">
    <p:spTree>
      <p:nvGrpSpPr>
        <p:cNvPr id="68" name="Shape 68"/>
        <p:cNvGrpSpPr/>
        <p:nvPr/>
      </p:nvGrpSpPr>
      <p:grpSpPr>
        <a:xfrm>
          <a:off x="0" y="0"/>
          <a:ext cx="0" cy="0"/>
          <a:chOff x="0" y="0"/>
          <a:chExt cx="0" cy="0"/>
        </a:xfrm>
      </p:grpSpPr>
      <p:sp>
        <p:nvSpPr>
          <p:cNvPr id="69" name="Google Shape;69;p17"/>
          <p:cNvSpPr txBox="1"/>
          <p:nvPr/>
        </p:nvSpPr>
        <p:spPr>
          <a:xfrm>
            <a:off x="311150" y="6340475"/>
            <a:ext cx="1389000" cy="345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800">
                <a:solidFill>
                  <a:schemeClr val="dk2"/>
                </a:solidFill>
                <a:latin typeface="Arial Narrow"/>
                <a:ea typeface="Arial Narrow"/>
                <a:cs typeface="Arial Narrow"/>
                <a:sym typeface="Arial Narrow"/>
              </a:rPr>
              <a:t>U.S. Secretary of Commerce</a:t>
            </a:r>
            <a:endParaRPr/>
          </a:p>
          <a:p>
            <a:pPr indent="0" lvl="0" marL="0" marR="0" rtl="0" algn="l">
              <a:spcBef>
                <a:spcPts val="0"/>
              </a:spcBef>
              <a:spcAft>
                <a:spcPts val="0"/>
              </a:spcAft>
              <a:buNone/>
            </a:pPr>
            <a:r>
              <a:rPr lang="en" sz="1100">
                <a:solidFill>
                  <a:srgbClr val="0B87D6"/>
                </a:solidFill>
                <a:latin typeface="Arial Narrow"/>
                <a:ea typeface="Arial Narrow"/>
                <a:cs typeface="Arial Narrow"/>
                <a:sym typeface="Arial Narrow"/>
              </a:rPr>
              <a:t>Wilbur Ross</a:t>
            </a:r>
            <a:endParaRPr/>
          </a:p>
          <a:p>
            <a:pPr indent="0" lvl="0" marL="0" marR="0" rtl="0" algn="l">
              <a:spcBef>
                <a:spcPts val="1800"/>
              </a:spcBef>
              <a:spcAft>
                <a:spcPts val="0"/>
              </a:spcAft>
              <a:buNone/>
            </a:pPr>
            <a:r>
              <a:rPr lang="en" sz="800">
                <a:solidFill>
                  <a:schemeClr val="dk2"/>
                </a:solidFill>
                <a:latin typeface="Arial Narrow"/>
                <a:ea typeface="Arial Narrow"/>
                <a:cs typeface="Arial Narrow"/>
                <a:sym typeface="Arial Narrow"/>
              </a:rPr>
              <a:t>Administrator of National Oceanic </a:t>
            </a:r>
            <a:br>
              <a:rPr lang="en" sz="800">
                <a:solidFill>
                  <a:schemeClr val="dk2"/>
                </a:solidFill>
                <a:latin typeface="Arial Narrow"/>
                <a:ea typeface="Arial Narrow"/>
                <a:cs typeface="Arial Narrow"/>
                <a:sym typeface="Arial Narrow"/>
              </a:rPr>
            </a:br>
            <a:r>
              <a:rPr lang="en" sz="800">
                <a:solidFill>
                  <a:schemeClr val="dk2"/>
                </a:solidFill>
                <a:latin typeface="Arial Narrow"/>
                <a:ea typeface="Arial Narrow"/>
                <a:cs typeface="Arial Narrow"/>
                <a:sym typeface="Arial Narrow"/>
              </a:rPr>
              <a:t>and Atmospheric Administration </a:t>
            </a:r>
            <a:br>
              <a:rPr lang="en" sz="800">
                <a:solidFill>
                  <a:schemeClr val="dk2"/>
                </a:solidFill>
                <a:latin typeface="Arial Narrow"/>
                <a:ea typeface="Arial Narrow"/>
                <a:cs typeface="Arial Narrow"/>
                <a:sym typeface="Arial Narrow"/>
              </a:rPr>
            </a:br>
            <a:r>
              <a:rPr lang="en" sz="800">
                <a:solidFill>
                  <a:schemeClr val="dk2"/>
                </a:solidFill>
                <a:latin typeface="Arial Narrow"/>
                <a:ea typeface="Arial Narrow"/>
                <a:cs typeface="Arial Narrow"/>
                <a:sym typeface="Arial Narrow"/>
              </a:rPr>
              <a:t>and Undersecretary of Commerce</a:t>
            </a:r>
            <a:endParaRPr/>
          </a:p>
          <a:p>
            <a:pPr indent="0" lvl="0" marL="0" marR="0" rtl="0" algn="l">
              <a:spcBef>
                <a:spcPts val="0"/>
              </a:spcBef>
              <a:spcAft>
                <a:spcPts val="0"/>
              </a:spcAft>
              <a:buNone/>
            </a:pPr>
            <a:r>
              <a:rPr lang="en" sz="1100">
                <a:solidFill>
                  <a:srgbClr val="0B87D6"/>
                </a:solidFill>
                <a:latin typeface="Arial Narrow"/>
                <a:ea typeface="Arial Narrow"/>
                <a:cs typeface="Arial Narrow"/>
                <a:sym typeface="Arial Narrow"/>
              </a:rPr>
              <a:t>Dr. Timothy Gallaudet</a:t>
            </a:r>
            <a:endParaRPr/>
          </a:p>
          <a:p>
            <a:pPr indent="0" lvl="0" marL="0" marR="0" rtl="0" algn="l">
              <a:spcBef>
                <a:spcPts val="1800"/>
              </a:spcBef>
              <a:spcAft>
                <a:spcPts val="0"/>
              </a:spcAft>
              <a:buNone/>
            </a:pPr>
            <a:r>
              <a:rPr lang="en" sz="800">
                <a:solidFill>
                  <a:schemeClr val="dk2"/>
                </a:solidFill>
                <a:latin typeface="Arial Narrow"/>
                <a:ea typeface="Arial Narrow"/>
                <a:cs typeface="Arial Narrow"/>
                <a:sym typeface="Arial Narrow"/>
              </a:rPr>
              <a:t>Assistant Administrator for Fisheries</a:t>
            </a:r>
            <a:endParaRPr/>
          </a:p>
          <a:p>
            <a:pPr indent="0" lvl="0" marL="0" marR="0" rtl="0" algn="l">
              <a:spcBef>
                <a:spcPts val="0"/>
              </a:spcBef>
              <a:spcAft>
                <a:spcPts val="0"/>
              </a:spcAft>
              <a:buNone/>
            </a:pPr>
            <a:r>
              <a:rPr lang="en" sz="1100">
                <a:solidFill>
                  <a:srgbClr val="0B87D6"/>
                </a:solidFill>
                <a:latin typeface="Arial Narrow"/>
                <a:ea typeface="Arial Narrow"/>
                <a:cs typeface="Arial Narrow"/>
                <a:sym typeface="Arial Narrow"/>
              </a:rPr>
              <a:t>Chris Oliver</a:t>
            </a:r>
            <a:endParaRPr/>
          </a:p>
          <a:p>
            <a:pPr indent="0" lvl="0" marL="0" marR="0" rtl="0" algn="l">
              <a:spcBef>
                <a:spcPts val="1800"/>
              </a:spcBef>
              <a:spcAft>
                <a:spcPts val="0"/>
              </a:spcAft>
              <a:buNone/>
            </a:pPr>
            <a:r>
              <a:rPr b="1" lang="en" sz="1100">
                <a:solidFill>
                  <a:schemeClr val="dk2"/>
                </a:solidFill>
                <a:latin typeface="Arial Narrow"/>
                <a:ea typeface="Arial Narrow"/>
                <a:cs typeface="Arial Narrow"/>
                <a:sym typeface="Arial Narrow"/>
              </a:rPr>
              <a:t>November 2018</a:t>
            </a:r>
            <a:endParaRPr/>
          </a:p>
          <a:p>
            <a:pPr indent="0" lvl="0" marL="0" marR="0" rtl="0" algn="l">
              <a:spcBef>
                <a:spcPts val="600"/>
              </a:spcBef>
              <a:spcAft>
                <a:spcPts val="0"/>
              </a:spcAft>
              <a:buNone/>
            </a:pPr>
            <a:r>
              <a:rPr b="1" lang="en" sz="1000">
                <a:solidFill>
                  <a:schemeClr val="dk2"/>
                </a:solidFill>
                <a:latin typeface="Arial Narrow"/>
                <a:ea typeface="Arial Narrow"/>
                <a:cs typeface="Arial Narrow"/>
                <a:sym typeface="Arial Narrow"/>
              </a:rPr>
              <a:t>www.nmfs.noaa.gov</a:t>
            </a:r>
            <a:endParaRPr/>
          </a:p>
          <a:p>
            <a:pPr indent="0" lvl="0" marL="0" marR="0" rtl="0" algn="l">
              <a:spcBef>
                <a:spcPts val="600"/>
              </a:spcBef>
              <a:spcAft>
                <a:spcPts val="0"/>
              </a:spcAft>
              <a:buNone/>
            </a:pPr>
            <a:r>
              <a:rPr b="1" lang="en" sz="1000">
                <a:solidFill>
                  <a:schemeClr val="dk2"/>
                </a:solidFill>
                <a:latin typeface="Arial Narrow"/>
                <a:ea typeface="Arial Narrow"/>
                <a:cs typeface="Arial Narrow"/>
                <a:sym typeface="Arial Narrow"/>
              </a:rPr>
              <a:t>OFFICIAL BUSINESS</a:t>
            </a:r>
            <a:endParaRPr/>
          </a:p>
          <a:p>
            <a:pPr indent="0" lvl="0" marL="0" marR="0" rtl="0" algn="l">
              <a:spcBef>
                <a:spcPts val="600"/>
              </a:spcBef>
              <a:spcAft>
                <a:spcPts val="0"/>
              </a:spcAft>
              <a:buNone/>
            </a:pPr>
            <a:r>
              <a:t/>
            </a:r>
            <a:endParaRPr b="1" sz="1000">
              <a:solidFill>
                <a:schemeClr val="dk2"/>
              </a:solidFill>
              <a:latin typeface="Arial Narrow"/>
              <a:ea typeface="Arial Narrow"/>
              <a:cs typeface="Arial Narrow"/>
              <a:sym typeface="Arial Narrow"/>
            </a:endParaRPr>
          </a:p>
          <a:p>
            <a:pPr indent="0" lvl="0" marL="0" marR="0" rtl="0" algn="l">
              <a:spcBef>
                <a:spcPts val="600"/>
              </a:spcBef>
              <a:spcAft>
                <a:spcPts val="0"/>
              </a:spcAft>
              <a:buNone/>
            </a:pPr>
            <a:r>
              <a:rPr lang="en" sz="1100">
                <a:solidFill>
                  <a:srgbClr val="0B87D6"/>
                </a:solidFill>
                <a:latin typeface="Arial Narrow"/>
                <a:ea typeface="Arial Narrow"/>
                <a:cs typeface="Arial Narrow"/>
                <a:sym typeface="Arial Narrow"/>
              </a:rPr>
              <a:t>National Marine </a:t>
            </a:r>
            <a:br>
              <a:rPr lang="en" sz="1100">
                <a:solidFill>
                  <a:srgbClr val="0B87D6"/>
                </a:solidFill>
                <a:latin typeface="Arial Narrow"/>
                <a:ea typeface="Arial Narrow"/>
                <a:cs typeface="Arial Narrow"/>
                <a:sym typeface="Arial Narrow"/>
              </a:rPr>
            </a:br>
            <a:r>
              <a:rPr lang="en" sz="1100">
                <a:solidFill>
                  <a:srgbClr val="0B87D6"/>
                </a:solidFill>
                <a:latin typeface="Arial Narrow"/>
                <a:ea typeface="Arial Narrow"/>
                <a:cs typeface="Arial Narrow"/>
                <a:sym typeface="Arial Narrow"/>
              </a:rPr>
              <a:t>Fisheries Service</a:t>
            </a:r>
            <a:endParaRPr/>
          </a:p>
          <a:p>
            <a:pPr indent="0" lvl="0" marL="0" marR="0" rtl="0" algn="l">
              <a:spcBef>
                <a:spcPts val="0"/>
              </a:spcBef>
              <a:spcAft>
                <a:spcPts val="0"/>
              </a:spcAft>
              <a:buNone/>
            </a:pPr>
            <a:r>
              <a:rPr lang="en" sz="800">
                <a:solidFill>
                  <a:schemeClr val="dk2"/>
                </a:solidFill>
                <a:latin typeface="Arial Narrow"/>
                <a:ea typeface="Arial Narrow"/>
                <a:cs typeface="Arial Narrow"/>
                <a:sym typeface="Arial Narrow"/>
              </a:rPr>
              <a:t>1315 East-West Highway </a:t>
            </a:r>
            <a:endParaRPr/>
          </a:p>
          <a:p>
            <a:pPr indent="0" lvl="0" marL="0" marR="0" rtl="0" algn="l">
              <a:spcBef>
                <a:spcPts val="0"/>
              </a:spcBef>
              <a:spcAft>
                <a:spcPts val="0"/>
              </a:spcAft>
              <a:buNone/>
            </a:pPr>
            <a:r>
              <a:rPr lang="en" sz="800">
                <a:solidFill>
                  <a:schemeClr val="dk2"/>
                </a:solidFill>
                <a:latin typeface="Arial Narrow"/>
                <a:ea typeface="Arial Narrow"/>
                <a:cs typeface="Arial Narrow"/>
                <a:sym typeface="Arial Narrow"/>
              </a:rPr>
              <a:t>SSMC 3, F/SF, Room 13362</a:t>
            </a:r>
            <a:endParaRPr/>
          </a:p>
          <a:p>
            <a:pPr indent="0" lvl="0" marL="0" marR="0" rtl="0" algn="l">
              <a:spcBef>
                <a:spcPts val="0"/>
              </a:spcBef>
              <a:spcAft>
                <a:spcPts val="0"/>
              </a:spcAft>
              <a:buNone/>
            </a:pPr>
            <a:r>
              <a:rPr lang="en" sz="800">
                <a:solidFill>
                  <a:schemeClr val="dk2"/>
                </a:solidFill>
                <a:latin typeface="Arial Narrow"/>
                <a:ea typeface="Arial Narrow"/>
                <a:cs typeface="Arial Narrow"/>
                <a:sym typeface="Arial Narrow"/>
              </a:rPr>
              <a:t>Silver Spring, MD 20910</a:t>
            </a:r>
            <a:endParaRPr/>
          </a:p>
        </p:txBody>
      </p:sp>
      <p:pic>
        <p:nvPicPr>
          <p:cNvPr id="70" name="Google Shape;70;p17"/>
          <p:cNvPicPr preferRelativeResize="0"/>
          <p:nvPr/>
        </p:nvPicPr>
        <p:blipFill rotWithShape="1">
          <a:blip r:embed="rId2">
            <a:alphaModFix/>
          </a:blip>
          <a:srcRect b="0" l="0" r="0" t="0"/>
          <a:stretch/>
        </p:blipFill>
        <p:spPr>
          <a:xfrm>
            <a:off x="449263" y="5186363"/>
            <a:ext cx="835024" cy="835023"/>
          </a:xfrm>
          <a:prstGeom prst="rect">
            <a:avLst/>
          </a:prstGeom>
          <a:noFill/>
          <a:ln>
            <a:noFill/>
          </a:ln>
        </p:spPr>
      </p:pic>
      <p:sp>
        <p:nvSpPr>
          <p:cNvPr id="71" name="Google Shape;71;p17"/>
          <p:cNvSpPr/>
          <p:nvPr/>
        </p:nvSpPr>
        <p:spPr>
          <a:xfrm rot="-5400000">
            <a:off x="-2112974" y="3989399"/>
            <a:ext cx="10058400" cy="2079600"/>
          </a:xfrm>
          <a:prstGeom prst="rect">
            <a:avLst/>
          </a:prstGeom>
          <a:gradFill>
            <a:gsLst>
              <a:gs pos="0">
                <a:schemeClr val="lt2"/>
              </a:gs>
              <a:gs pos="100000">
                <a:srgbClr val="C6E7FC">
                  <a:alpha val="0"/>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2" name="Google Shape;72;p17"/>
          <p:cNvCxnSpPr/>
          <p:nvPr/>
        </p:nvCxnSpPr>
        <p:spPr>
          <a:xfrm rot="10800000">
            <a:off x="1876425" y="0"/>
            <a:ext cx="0" cy="10058400"/>
          </a:xfrm>
          <a:prstGeom prst="straightConnector1">
            <a:avLst/>
          </a:prstGeom>
          <a:noFill/>
          <a:ln cap="flat" cmpd="sng" w="25400">
            <a:solidFill>
              <a:schemeClr val="dk2"/>
            </a:solidFill>
            <a:prstDash val="solid"/>
            <a:miter lim="800000"/>
            <a:headEnd len="sm" w="sm" type="none"/>
            <a:tailEnd len="sm" w="sm" type="none"/>
          </a:ln>
        </p:spPr>
      </p:cxnSp>
      <p:sp>
        <p:nvSpPr>
          <p:cNvPr id="73" name="Google Shape;73;p17"/>
          <p:cNvSpPr txBox="1"/>
          <p:nvPr/>
        </p:nvSpPr>
        <p:spPr>
          <a:xfrm>
            <a:off x="1876425" y="9661525"/>
            <a:ext cx="5895900" cy="247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800">
                <a:solidFill>
                  <a:schemeClr val="dk2"/>
                </a:solidFill>
                <a:latin typeface="Arial Narrow"/>
                <a:ea typeface="Arial Narrow"/>
                <a:cs typeface="Arial Narrow"/>
                <a:sym typeface="Arial Narrow"/>
              </a:rPr>
              <a:t>U.S. Department of Commerce | National Oceanic and Atmospheric Administration | National Marine Fisheries Service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64945" y="4206107"/>
            <a:ext cx="7242600" cy="1646100"/>
          </a:xfrm>
          <a:prstGeom prst="rect">
            <a:avLst/>
          </a:prstGeom>
        </p:spPr>
        <p:txBody>
          <a:bodyPr anchorCtr="0" anchor="ctr" bIns="107425" lIns="107425" spcFirstLastPara="1" rIns="107425" wrap="square" tIns="107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 name="Google Shape;15;p3"/>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64945" y="870271"/>
            <a:ext cx="7242600" cy="1119600"/>
          </a:xfrm>
          <a:prstGeom prst="rect">
            <a:avLst/>
          </a:prstGeom>
        </p:spPr>
        <p:txBody>
          <a:bodyPr anchorCtr="0" anchor="t" bIns="107425" lIns="107425" spcFirstLastPara="1" rIns="107425" wrap="square" tIns="107425">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8" name="Google Shape;18;p4"/>
          <p:cNvSpPr txBox="1"/>
          <p:nvPr>
            <p:ph idx="1" type="body"/>
          </p:nvPr>
        </p:nvSpPr>
        <p:spPr>
          <a:xfrm>
            <a:off x="264945" y="2253729"/>
            <a:ext cx="7242600" cy="6681000"/>
          </a:xfrm>
          <a:prstGeom prst="rect">
            <a:avLst/>
          </a:prstGeom>
        </p:spPr>
        <p:txBody>
          <a:bodyPr anchorCtr="0" anchor="t" bIns="107425" lIns="107425" spcFirstLastPara="1" rIns="107425" wrap="square" tIns="107425">
            <a:normAutofit/>
          </a:bodyPr>
          <a:lstStyle>
            <a:lvl1pPr indent="-361950" lvl="0" marL="457200">
              <a:spcBef>
                <a:spcPts val="0"/>
              </a:spcBef>
              <a:spcAft>
                <a:spcPts val="0"/>
              </a:spcAft>
              <a:buSzPts val="21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 name="Google Shape;19;p4"/>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64945" y="870271"/>
            <a:ext cx="7242600" cy="1119600"/>
          </a:xfrm>
          <a:prstGeom prst="rect">
            <a:avLst/>
          </a:prstGeom>
        </p:spPr>
        <p:txBody>
          <a:bodyPr anchorCtr="0" anchor="t" bIns="107425" lIns="107425" spcFirstLastPara="1" rIns="107425" wrap="square" tIns="107425">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2" name="Google Shape;22;p5"/>
          <p:cNvSpPr txBox="1"/>
          <p:nvPr>
            <p:ph idx="1" type="body"/>
          </p:nvPr>
        </p:nvSpPr>
        <p:spPr>
          <a:xfrm>
            <a:off x="264945" y="2253729"/>
            <a:ext cx="3399900" cy="6681000"/>
          </a:xfrm>
          <a:prstGeom prst="rect">
            <a:avLst/>
          </a:prstGeom>
        </p:spPr>
        <p:txBody>
          <a:bodyPr anchorCtr="0" anchor="t" bIns="107425" lIns="107425" spcFirstLastPara="1" rIns="107425" wrap="square" tIns="107425">
            <a:norm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3" name="Google Shape;23;p5"/>
          <p:cNvSpPr txBox="1"/>
          <p:nvPr>
            <p:ph idx="2" type="body"/>
          </p:nvPr>
        </p:nvSpPr>
        <p:spPr>
          <a:xfrm>
            <a:off x="4107540" y="2253729"/>
            <a:ext cx="3399900" cy="6681000"/>
          </a:xfrm>
          <a:prstGeom prst="rect">
            <a:avLst/>
          </a:prstGeom>
        </p:spPr>
        <p:txBody>
          <a:bodyPr anchorCtr="0" anchor="t" bIns="107425" lIns="107425" spcFirstLastPara="1" rIns="107425" wrap="square" tIns="107425">
            <a:norm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24" name="Google Shape;24;p5"/>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64945" y="870271"/>
            <a:ext cx="7242600" cy="1119600"/>
          </a:xfrm>
          <a:prstGeom prst="rect">
            <a:avLst/>
          </a:prstGeom>
        </p:spPr>
        <p:txBody>
          <a:bodyPr anchorCtr="0" anchor="t" bIns="107425" lIns="107425" spcFirstLastPara="1" rIns="107425" wrap="square" tIns="107425">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7" name="Google Shape;27;p6"/>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64945" y="1086507"/>
            <a:ext cx="2386800" cy="1478100"/>
          </a:xfrm>
          <a:prstGeom prst="rect">
            <a:avLst/>
          </a:prstGeom>
        </p:spPr>
        <p:txBody>
          <a:bodyPr anchorCtr="0" anchor="b" bIns="107425" lIns="107425" spcFirstLastPara="1" rIns="107425" wrap="square" tIns="107425">
            <a:norm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0" name="Google Shape;30;p7"/>
          <p:cNvSpPr txBox="1"/>
          <p:nvPr>
            <p:ph idx="1" type="body"/>
          </p:nvPr>
        </p:nvSpPr>
        <p:spPr>
          <a:xfrm>
            <a:off x="264945" y="2717440"/>
            <a:ext cx="2386800" cy="6217500"/>
          </a:xfrm>
          <a:prstGeom prst="rect">
            <a:avLst/>
          </a:prstGeom>
        </p:spPr>
        <p:txBody>
          <a:bodyPr anchorCtr="0" anchor="t" bIns="107425" lIns="107425" spcFirstLastPara="1" rIns="107425" wrap="square" tIns="107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1" name="Google Shape;31;p7"/>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16713" y="880293"/>
            <a:ext cx="5412600" cy="7999500"/>
          </a:xfrm>
          <a:prstGeom prst="rect">
            <a:avLst/>
          </a:prstGeom>
        </p:spPr>
        <p:txBody>
          <a:bodyPr anchorCtr="0" anchor="ctr" bIns="107425" lIns="107425" spcFirstLastPara="1" rIns="107425" wrap="square" tIns="107425">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34" name="Google Shape;34;p8"/>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anchorCtr="0" anchor="ctr" bIns="107425" lIns="107425" spcFirstLastPara="1" rIns="107425" wrap="square" tIns="107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25675" y="2411542"/>
            <a:ext cx="3438300" cy="2898900"/>
          </a:xfrm>
          <a:prstGeom prst="rect">
            <a:avLst/>
          </a:prstGeom>
        </p:spPr>
        <p:txBody>
          <a:bodyPr anchorCtr="0" anchor="b" bIns="107425" lIns="107425" spcFirstLastPara="1" rIns="107425" wrap="square" tIns="107425">
            <a:normAutofit/>
          </a:bodyPr>
          <a:lstStyle>
            <a:lvl1pPr lvl="0" algn="ctr">
              <a:spcBef>
                <a:spcPts val="0"/>
              </a:spcBef>
              <a:spcAft>
                <a:spcPts val="0"/>
              </a:spcAft>
              <a:buSzPts val="4900"/>
              <a:buNone/>
              <a:defRPr sz="4900"/>
            </a:lvl1pPr>
            <a:lvl2pPr lvl="1" algn="ctr">
              <a:spcBef>
                <a:spcPts val="0"/>
              </a:spcBef>
              <a:spcAft>
                <a:spcPts val="0"/>
              </a:spcAft>
              <a:buSzPts val="4900"/>
              <a:buNone/>
              <a:defRPr sz="4900"/>
            </a:lvl2pPr>
            <a:lvl3pPr lvl="2" algn="ctr">
              <a:spcBef>
                <a:spcPts val="0"/>
              </a:spcBef>
              <a:spcAft>
                <a:spcPts val="0"/>
              </a:spcAft>
              <a:buSzPts val="4900"/>
              <a:buNone/>
              <a:defRPr sz="4900"/>
            </a:lvl3pPr>
            <a:lvl4pPr lvl="3" algn="ctr">
              <a:spcBef>
                <a:spcPts val="0"/>
              </a:spcBef>
              <a:spcAft>
                <a:spcPts val="0"/>
              </a:spcAft>
              <a:buSzPts val="4900"/>
              <a:buNone/>
              <a:defRPr sz="4900"/>
            </a:lvl4pPr>
            <a:lvl5pPr lvl="4" algn="ctr">
              <a:spcBef>
                <a:spcPts val="0"/>
              </a:spcBef>
              <a:spcAft>
                <a:spcPts val="0"/>
              </a:spcAft>
              <a:buSzPts val="4900"/>
              <a:buNone/>
              <a:defRPr sz="4900"/>
            </a:lvl5pPr>
            <a:lvl6pPr lvl="5" algn="ctr">
              <a:spcBef>
                <a:spcPts val="0"/>
              </a:spcBef>
              <a:spcAft>
                <a:spcPts val="0"/>
              </a:spcAft>
              <a:buSzPts val="4900"/>
              <a:buNone/>
              <a:defRPr sz="4900"/>
            </a:lvl6pPr>
            <a:lvl7pPr lvl="6" algn="ctr">
              <a:spcBef>
                <a:spcPts val="0"/>
              </a:spcBef>
              <a:spcAft>
                <a:spcPts val="0"/>
              </a:spcAft>
              <a:buSzPts val="4900"/>
              <a:buNone/>
              <a:defRPr sz="4900"/>
            </a:lvl7pPr>
            <a:lvl8pPr lvl="7" algn="ctr">
              <a:spcBef>
                <a:spcPts val="0"/>
              </a:spcBef>
              <a:spcAft>
                <a:spcPts val="0"/>
              </a:spcAft>
              <a:buSzPts val="4900"/>
              <a:buNone/>
              <a:defRPr sz="4900"/>
            </a:lvl8pPr>
            <a:lvl9pPr lvl="8" algn="ctr">
              <a:spcBef>
                <a:spcPts val="0"/>
              </a:spcBef>
              <a:spcAft>
                <a:spcPts val="0"/>
              </a:spcAft>
              <a:buSzPts val="4900"/>
              <a:buNone/>
              <a:defRPr sz="4900"/>
            </a:lvl9pPr>
          </a:lstStyle>
          <a:p/>
        </p:txBody>
      </p:sp>
      <p:sp>
        <p:nvSpPr>
          <p:cNvPr id="38" name="Google Shape;38;p9"/>
          <p:cNvSpPr txBox="1"/>
          <p:nvPr>
            <p:ph idx="1" type="subTitle"/>
          </p:nvPr>
        </p:nvSpPr>
        <p:spPr>
          <a:xfrm>
            <a:off x="225675" y="5481569"/>
            <a:ext cx="3438300" cy="2415300"/>
          </a:xfrm>
          <a:prstGeom prst="rect">
            <a:avLst/>
          </a:prstGeom>
        </p:spPr>
        <p:txBody>
          <a:bodyPr anchorCtr="0" anchor="t" bIns="107425" lIns="107425" spcFirstLastPara="1" rIns="107425" wrap="square" tIns="107425">
            <a:norm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 name="Google Shape;39;p9"/>
          <p:cNvSpPr txBox="1"/>
          <p:nvPr>
            <p:ph idx="2" type="body"/>
          </p:nvPr>
        </p:nvSpPr>
        <p:spPr>
          <a:xfrm>
            <a:off x="4198575" y="1415969"/>
            <a:ext cx="3261600" cy="7226100"/>
          </a:xfrm>
          <a:prstGeom prst="rect">
            <a:avLst/>
          </a:prstGeom>
        </p:spPr>
        <p:txBody>
          <a:bodyPr anchorCtr="0" anchor="ctr" bIns="107425" lIns="107425" spcFirstLastPara="1" rIns="107425" wrap="square" tIns="107425">
            <a:normAutofit/>
          </a:bodyPr>
          <a:lstStyle>
            <a:lvl1pPr indent="-361950" lvl="0" marL="457200">
              <a:spcBef>
                <a:spcPts val="0"/>
              </a:spcBef>
              <a:spcAft>
                <a:spcPts val="0"/>
              </a:spcAft>
              <a:buSzPts val="21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 name="Google Shape;40;p9"/>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64945" y="8273124"/>
            <a:ext cx="5099100" cy="1183200"/>
          </a:xfrm>
          <a:prstGeom prst="rect">
            <a:avLst/>
          </a:prstGeom>
        </p:spPr>
        <p:txBody>
          <a:bodyPr anchorCtr="0" anchor="ctr" bIns="107425" lIns="107425" spcFirstLastPara="1" rIns="107425" wrap="square" tIns="107425">
            <a:normAutofit/>
          </a:bodyPr>
          <a:lstStyle>
            <a:lvl1pPr indent="-228600" lvl="0" marL="457200">
              <a:lnSpc>
                <a:spcPct val="100000"/>
              </a:lnSpc>
              <a:spcBef>
                <a:spcPts val="0"/>
              </a:spcBef>
              <a:spcAft>
                <a:spcPts val="0"/>
              </a:spcAft>
              <a:buSzPts val="2100"/>
              <a:buNone/>
              <a:defRPr/>
            </a:lvl1pPr>
          </a:lstStyle>
          <a:p/>
        </p:txBody>
      </p:sp>
      <p:sp>
        <p:nvSpPr>
          <p:cNvPr id="43" name="Google Shape;43;p10"/>
          <p:cNvSpPr txBox="1"/>
          <p:nvPr>
            <p:ph idx="12" type="sldNum"/>
          </p:nvPr>
        </p:nvSpPr>
        <p:spPr>
          <a:xfrm>
            <a:off x="7201589" y="9119180"/>
            <a:ext cx="466200" cy="769500"/>
          </a:xfrm>
          <a:prstGeom prst="rect">
            <a:avLst/>
          </a:prstGeom>
        </p:spPr>
        <p:txBody>
          <a:bodyPr anchorCtr="0" anchor="ctr" bIns="107425" lIns="107425" spcFirstLastPara="1" rIns="107425" wrap="square" tIns="107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600"/>
          </a:xfrm>
          <a:prstGeom prst="rect">
            <a:avLst/>
          </a:prstGeom>
          <a:noFill/>
          <a:ln>
            <a:noFill/>
          </a:ln>
        </p:spPr>
        <p:txBody>
          <a:bodyPr anchorCtr="0" anchor="t" bIns="107425" lIns="107425" spcFirstLastPara="1" rIns="107425" wrap="square" tIns="107425">
            <a:normAutofit/>
          </a:bodyPr>
          <a:lstStyle>
            <a:lvl1pPr lvl="0">
              <a:spcBef>
                <a:spcPts val="0"/>
              </a:spcBef>
              <a:spcAft>
                <a:spcPts val="0"/>
              </a:spcAft>
              <a:buClr>
                <a:schemeClr val="dk1"/>
              </a:buClr>
              <a:buSzPts val="3300"/>
              <a:buNone/>
              <a:defRPr sz="3300">
                <a:solidFill>
                  <a:schemeClr val="dk1"/>
                </a:solidFill>
              </a:defRPr>
            </a:lvl1pPr>
            <a:lvl2pPr lvl="1">
              <a:spcBef>
                <a:spcPts val="0"/>
              </a:spcBef>
              <a:spcAft>
                <a:spcPts val="0"/>
              </a:spcAft>
              <a:buClr>
                <a:schemeClr val="dk1"/>
              </a:buClr>
              <a:buSzPts val="3300"/>
              <a:buNone/>
              <a:defRPr sz="3300">
                <a:solidFill>
                  <a:schemeClr val="dk1"/>
                </a:solidFill>
              </a:defRPr>
            </a:lvl2pPr>
            <a:lvl3pPr lvl="2">
              <a:spcBef>
                <a:spcPts val="0"/>
              </a:spcBef>
              <a:spcAft>
                <a:spcPts val="0"/>
              </a:spcAft>
              <a:buClr>
                <a:schemeClr val="dk1"/>
              </a:buClr>
              <a:buSzPts val="3300"/>
              <a:buNone/>
              <a:defRPr sz="3300">
                <a:solidFill>
                  <a:schemeClr val="dk1"/>
                </a:solidFill>
              </a:defRPr>
            </a:lvl3pPr>
            <a:lvl4pPr lvl="3">
              <a:spcBef>
                <a:spcPts val="0"/>
              </a:spcBef>
              <a:spcAft>
                <a:spcPts val="0"/>
              </a:spcAft>
              <a:buClr>
                <a:schemeClr val="dk1"/>
              </a:buClr>
              <a:buSzPts val="3300"/>
              <a:buNone/>
              <a:defRPr sz="3300">
                <a:solidFill>
                  <a:schemeClr val="dk1"/>
                </a:solidFill>
              </a:defRPr>
            </a:lvl4pPr>
            <a:lvl5pPr lvl="4">
              <a:spcBef>
                <a:spcPts val="0"/>
              </a:spcBef>
              <a:spcAft>
                <a:spcPts val="0"/>
              </a:spcAft>
              <a:buClr>
                <a:schemeClr val="dk1"/>
              </a:buClr>
              <a:buSzPts val="3300"/>
              <a:buNone/>
              <a:defRPr sz="3300">
                <a:solidFill>
                  <a:schemeClr val="dk1"/>
                </a:solidFill>
              </a:defRPr>
            </a:lvl5pPr>
            <a:lvl6pPr lvl="5">
              <a:spcBef>
                <a:spcPts val="0"/>
              </a:spcBef>
              <a:spcAft>
                <a:spcPts val="0"/>
              </a:spcAft>
              <a:buClr>
                <a:schemeClr val="dk1"/>
              </a:buClr>
              <a:buSzPts val="3300"/>
              <a:buNone/>
              <a:defRPr sz="3300">
                <a:solidFill>
                  <a:schemeClr val="dk1"/>
                </a:solidFill>
              </a:defRPr>
            </a:lvl6pPr>
            <a:lvl7pPr lvl="6">
              <a:spcBef>
                <a:spcPts val="0"/>
              </a:spcBef>
              <a:spcAft>
                <a:spcPts val="0"/>
              </a:spcAft>
              <a:buClr>
                <a:schemeClr val="dk1"/>
              </a:buClr>
              <a:buSzPts val="3300"/>
              <a:buNone/>
              <a:defRPr sz="3300">
                <a:solidFill>
                  <a:schemeClr val="dk1"/>
                </a:solidFill>
              </a:defRPr>
            </a:lvl7pPr>
            <a:lvl8pPr lvl="7">
              <a:spcBef>
                <a:spcPts val="0"/>
              </a:spcBef>
              <a:spcAft>
                <a:spcPts val="0"/>
              </a:spcAft>
              <a:buClr>
                <a:schemeClr val="dk1"/>
              </a:buClr>
              <a:buSzPts val="3300"/>
              <a:buNone/>
              <a:defRPr sz="3300">
                <a:solidFill>
                  <a:schemeClr val="dk1"/>
                </a:solidFill>
              </a:defRPr>
            </a:lvl8pPr>
            <a:lvl9pPr lvl="8">
              <a:spcBef>
                <a:spcPts val="0"/>
              </a:spcBef>
              <a:spcAft>
                <a:spcPts val="0"/>
              </a:spcAft>
              <a:buClr>
                <a:schemeClr val="dk1"/>
              </a:buClr>
              <a:buSzPts val="3300"/>
              <a:buNone/>
              <a:defRPr sz="33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107425" lIns="107425" spcFirstLastPara="1" rIns="107425" wrap="square" tIns="107425">
            <a:normAutofit/>
          </a:bodyPr>
          <a:lstStyle>
            <a:lvl1pPr indent="-361950" lvl="0" marL="457200">
              <a:lnSpc>
                <a:spcPct val="115000"/>
              </a:lnSpc>
              <a:spcBef>
                <a:spcPts val="0"/>
              </a:spcBef>
              <a:spcAft>
                <a:spcPts val="0"/>
              </a:spcAft>
              <a:buClr>
                <a:schemeClr val="dk2"/>
              </a:buClr>
              <a:buSzPts val="2100"/>
              <a:buChar char="●"/>
              <a:defRPr sz="2100">
                <a:solidFill>
                  <a:schemeClr val="dk2"/>
                </a:solidFill>
              </a:defRPr>
            </a:lvl1pPr>
            <a:lvl2pPr indent="-330200" lvl="1" marL="914400">
              <a:lnSpc>
                <a:spcPct val="115000"/>
              </a:lnSpc>
              <a:spcBef>
                <a:spcPts val="0"/>
              </a:spcBef>
              <a:spcAft>
                <a:spcPts val="0"/>
              </a:spcAft>
              <a:buClr>
                <a:schemeClr val="dk2"/>
              </a:buClr>
              <a:buSzPts val="1600"/>
              <a:buChar char="○"/>
              <a:defRPr sz="1600">
                <a:solidFill>
                  <a:schemeClr val="dk2"/>
                </a:solidFill>
              </a:defRPr>
            </a:lvl2pPr>
            <a:lvl3pPr indent="-330200" lvl="2" marL="1371600">
              <a:lnSpc>
                <a:spcPct val="115000"/>
              </a:lnSpc>
              <a:spcBef>
                <a:spcPts val="0"/>
              </a:spcBef>
              <a:spcAft>
                <a:spcPts val="0"/>
              </a:spcAft>
              <a:buClr>
                <a:schemeClr val="dk2"/>
              </a:buClr>
              <a:buSzPts val="1600"/>
              <a:buChar char="■"/>
              <a:defRPr sz="1600">
                <a:solidFill>
                  <a:schemeClr val="dk2"/>
                </a:solidFill>
              </a:defRPr>
            </a:lvl3pPr>
            <a:lvl4pPr indent="-330200" lvl="3" marL="1828800">
              <a:lnSpc>
                <a:spcPct val="115000"/>
              </a:lnSpc>
              <a:spcBef>
                <a:spcPts val="0"/>
              </a:spcBef>
              <a:spcAft>
                <a:spcPts val="0"/>
              </a:spcAft>
              <a:buClr>
                <a:schemeClr val="dk2"/>
              </a:buClr>
              <a:buSzPts val="1600"/>
              <a:buChar char="●"/>
              <a:defRPr sz="1600">
                <a:solidFill>
                  <a:schemeClr val="dk2"/>
                </a:solidFill>
              </a:defRPr>
            </a:lvl4pPr>
            <a:lvl5pPr indent="-330200" lvl="4" marL="2286000">
              <a:lnSpc>
                <a:spcPct val="115000"/>
              </a:lnSpc>
              <a:spcBef>
                <a:spcPts val="0"/>
              </a:spcBef>
              <a:spcAft>
                <a:spcPts val="0"/>
              </a:spcAft>
              <a:buClr>
                <a:schemeClr val="dk2"/>
              </a:buClr>
              <a:buSzPts val="1600"/>
              <a:buChar char="○"/>
              <a:defRPr sz="1600">
                <a:solidFill>
                  <a:schemeClr val="dk2"/>
                </a:solidFill>
              </a:defRPr>
            </a:lvl5pPr>
            <a:lvl6pPr indent="-330200" lvl="5" marL="2743200">
              <a:lnSpc>
                <a:spcPct val="115000"/>
              </a:lnSpc>
              <a:spcBef>
                <a:spcPts val="0"/>
              </a:spcBef>
              <a:spcAft>
                <a:spcPts val="0"/>
              </a:spcAft>
              <a:buClr>
                <a:schemeClr val="dk2"/>
              </a:buClr>
              <a:buSzPts val="1600"/>
              <a:buChar char="■"/>
              <a:defRPr sz="1600">
                <a:solidFill>
                  <a:schemeClr val="dk2"/>
                </a:solidFill>
              </a:defRPr>
            </a:lvl6pPr>
            <a:lvl7pPr indent="-330200" lvl="6" marL="3200400">
              <a:lnSpc>
                <a:spcPct val="115000"/>
              </a:lnSpc>
              <a:spcBef>
                <a:spcPts val="0"/>
              </a:spcBef>
              <a:spcAft>
                <a:spcPts val="0"/>
              </a:spcAft>
              <a:buClr>
                <a:schemeClr val="dk2"/>
              </a:buClr>
              <a:buSzPts val="1600"/>
              <a:buChar char="●"/>
              <a:defRPr sz="1600">
                <a:solidFill>
                  <a:schemeClr val="dk2"/>
                </a:solidFill>
              </a:defRPr>
            </a:lvl7pPr>
            <a:lvl8pPr indent="-330200" lvl="7" marL="3657600">
              <a:lnSpc>
                <a:spcPct val="115000"/>
              </a:lnSpc>
              <a:spcBef>
                <a:spcPts val="0"/>
              </a:spcBef>
              <a:spcAft>
                <a:spcPts val="0"/>
              </a:spcAft>
              <a:buClr>
                <a:schemeClr val="dk2"/>
              </a:buClr>
              <a:buSzPts val="1600"/>
              <a:buChar char="○"/>
              <a:defRPr sz="1600">
                <a:solidFill>
                  <a:schemeClr val="dk2"/>
                </a:solidFill>
              </a:defRPr>
            </a:lvl8pPr>
            <a:lvl9pPr indent="-330200" lvl="8" marL="4114800">
              <a:lnSpc>
                <a:spcPct val="115000"/>
              </a:lnSpc>
              <a:spcBef>
                <a:spcPts val="0"/>
              </a:spcBef>
              <a:spcAft>
                <a:spcPts val="0"/>
              </a:spcAft>
              <a:buClr>
                <a:schemeClr val="dk2"/>
              </a:buClr>
              <a:buSzPts val="1600"/>
              <a:buChar char="■"/>
              <a:defRPr sz="1600">
                <a:solidFill>
                  <a:schemeClr val="dk2"/>
                </a:solidFill>
              </a:defRPr>
            </a:lvl9pPr>
          </a:lstStyle>
          <a:p/>
        </p:txBody>
      </p:sp>
      <p:sp>
        <p:nvSpPr>
          <p:cNvPr id="8" name="Google Shape;8;p1"/>
          <p:cNvSpPr txBox="1"/>
          <p:nvPr>
            <p:ph idx="12" type="sldNum"/>
          </p:nvPr>
        </p:nvSpPr>
        <p:spPr>
          <a:xfrm>
            <a:off x="7201589" y="9119180"/>
            <a:ext cx="466200" cy="769500"/>
          </a:xfrm>
          <a:prstGeom prst="rect">
            <a:avLst/>
          </a:prstGeom>
          <a:noFill/>
          <a:ln>
            <a:noFill/>
          </a:ln>
        </p:spPr>
        <p:txBody>
          <a:bodyPr anchorCtr="0" anchor="ctr" bIns="107425" lIns="107425" spcFirstLastPara="1" rIns="107425" wrap="square" tIns="107425">
            <a:normAutofit/>
          </a:bodyPr>
          <a:lstStyle>
            <a:lvl1pPr lvl="0" algn="r">
              <a:buNone/>
              <a:defRPr sz="1200">
                <a:solidFill>
                  <a:schemeClr val="dk2"/>
                </a:solidFill>
              </a:defRPr>
            </a:lvl1pPr>
            <a:lvl2pPr lvl="1" algn="r">
              <a:buNone/>
              <a:defRPr sz="1200">
                <a:solidFill>
                  <a:schemeClr val="dk2"/>
                </a:solidFill>
              </a:defRPr>
            </a:lvl2pPr>
            <a:lvl3pPr lvl="2" algn="r">
              <a:buNone/>
              <a:defRPr sz="1200">
                <a:solidFill>
                  <a:schemeClr val="dk2"/>
                </a:solidFill>
              </a:defRPr>
            </a:lvl3pPr>
            <a:lvl4pPr lvl="3" algn="r">
              <a:buNone/>
              <a:defRPr sz="1200">
                <a:solidFill>
                  <a:schemeClr val="dk2"/>
                </a:solidFill>
              </a:defRPr>
            </a:lvl4pPr>
            <a:lvl5pPr lvl="4" algn="r">
              <a:buNone/>
              <a:defRPr sz="1200">
                <a:solidFill>
                  <a:schemeClr val="dk2"/>
                </a:solidFill>
              </a:defRPr>
            </a:lvl5pPr>
            <a:lvl6pPr lvl="5" algn="r">
              <a:buNone/>
              <a:defRPr sz="1200">
                <a:solidFill>
                  <a:schemeClr val="dk2"/>
                </a:solidFill>
              </a:defRPr>
            </a:lvl6pPr>
            <a:lvl7pPr lvl="6" algn="r">
              <a:buNone/>
              <a:defRPr sz="1200">
                <a:solidFill>
                  <a:schemeClr val="dk2"/>
                </a:solidFill>
              </a:defRPr>
            </a:lvl7pPr>
            <a:lvl8pPr lvl="7" algn="r">
              <a:buNone/>
              <a:defRPr sz="1200">
                <a:solidFill>
                  <a:schemeClr val="dk2"/>
                </a:solidFill>
              </a:defRPr>
            </a:lvl8pPr>
            <a:lvl9pPr lvl="8" algn="r">
              <a:buNone/>
              <a:defRPr sz="12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hyperlink" Target="https://static1.squarespace.com/static/511cdc7fe4b00307a2628ac6/t/6747560a3cf66936045e5547/1732728332670/05_EAFM+Risk+Assessment.pdf" TargetMode="External"/><Relationship Id="rId9" Type="http://schemas.openxmlformats.org/officeDocument/2006/relationships/image" Target="../media/image3.png"/><Relationship Id="rId5" Type="http://schemas.openxmlformats.org/officeDocument/2006/relationships/image" Target="../media/image28.png"/><Relationship Id="rId6" Type="http://schemas.openxmlformats.org/officeDocument/2006/relationships/image" Target="../media/image19.png"/><Relationship Id="rId7" Type="http://schemas.openxmlformats.org/officeDocument/2006/relationships/image" Target="../media/image29.png"/><Relationship Id="rId8" Type="http://schemas.openxmlformats.org/officeDocument/2006/relationships/image" Target="../media/image3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comments" Target="../comments/comment5.xml"/><Relationship Id="rId4" Type="http://schemas.openxmlformats.org/officeDocument/2006/relationships/hyperlink" Target="https://static1.squarespace.com/static/511cdc7fe4b00307a2628ac6/t/6747560a3cf66936045e5547/1732728332670/05_EAFM+Risk+Assessment.pdf" TargetMode="External"/><Relationship Id="rId5" Type="http://schemas.openxmlformats.org/officeDocument/2006/relationships/image" Target="../media/image50.png"/><Relationship Id="rId6" Type="http://schemas.openxmlformats.org/officeDocument/2006/relationships/image" Target="../media/image33.png"/><Relationship Id="rId7" Type="http://schemas.openxmlformats.org/officeDocument/2006/relationships/image" Target="../media/image28.png"/><Relationship Id="rId8" Type="http://schemas.openxmlformats.org/officeDocument/2006/relationships/image" Target="../media/image61.jpg"/></Relationships>
</file>

<file path=ppt/slides/_rels/slide11.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2.png"/><Relationship Id="rId13" Type="http://schemas.openxmlformats.org/officeDocument/2006/relationships/image" Target="../media/image45.png"/><Relationship Id="rId12"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49.png"/><Relationship Id="rId14" Type="http://schemas.openxmlformats.org/officeDocument/2006/relationships/image" Target="../media/image43.png"/><Relationship Id="rId5" Type="http://schemas.openxmlformats.org/officeDocument/2006/relationships/image" Target="../media/image6.png"/><Relationship Id="rId6" Type="http://schemas.openxmlformats.org/officeDocument/2006/relationships/image" Target="../media/image38.png"/><Relationship Id="rId7" Type="http://schemas.openxmlformats.org/officeDocument/2006/relationships/image" Target="../media/image56.png"/><Relationship Id="rId8"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comments" Target="../comments/comment6.xml"/><Relationship Id="rId4" Type="http://schemas.openxmlformats.org/officeDocument/2006/relationships/hyperlink" Target="https://static1.squarespace.com/static/511cdc7fe4b00307a2628ac6/t/66a11a5a9cac4b2e0aa3a4fd/1721834076966/Draft+MAB_RiskAssess_2024.pdf" TargetMode="External"/><Relationship Id="rId5" Type="http://schemas.openxmlformats.org/officeDocument/2006/relationships/image" Target="../media/image50.png"/><Relationship Id="rId6" Type="http://schemas.openxmlformats.org/officeDocument/2006/relationships/image" Target="../media/image28.png"/><Relationship Id="rId7" Type="http://schemas.openxmlformats.org/officeDocument/2006/relationships/image" Target="../media/image61.jpg"/><Relationship Id="rId8" Type="http://schemas.openxmlformats.org/officeDocument/2006/relationships/image" Target="../media/image67.png"/></Relationships>
</file>

<file path=ppt/slides/_rels/slide13.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53.png"/><Relationship Id="rId12"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69.png"/><Relationship Id="rId5" Type="http://schemas.openxmlformats.org/officeDocument/2006/relationships/image" Target="../media/image38.png"/><Relationship Id="rId6" Type="http://schemas.openxmlformats.org/officeDocument/2006/relationships/image" Target="../media/image6.png"/><Relationship Id="rId7" Type="http://schemas.openxmlformats.org/officeDocument/2006/relationships/image" Target="../media/image46.png"/><Relationship Id="rId8" Type="http://schemas.openxmlformats.org/officeDocument/2006/relationships/image" Target="../media/image54.png"/></Relationships>
</file>

<file path=ppt/slides/_rels/slide14.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7.xml"/><Relationship Id="rId4" Type="http://schemas.openxmlformats.org/officeDocument/2006/relationships/image" Target="../media/image10.png"/><Relationship Id="rId9" Type="http://schemas.openxmlformats.org/officeDocument/2006/relationships/image" Target="../media/image63.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53.png"/><Relationship Id="rId8" Type="http://schemas.openxmlformats.org/officeDocument/2006/relationships/image" Target="../media/image52.png"/></Relationships>
</file>

<file path=ppt/slides/_rels/slide15.xml.rels><?xml version="1.0" encoding="UTF-8" standalone="yes"?><Relationships xmlns="http://schemas.openxmlformats.org/package/2006/relationships"><Relationship Id="rId10" Type="http://schemas.openxmlformats.org/officeDocument/2006/relationships/image" Target="../media/image60.png"/><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comments" Target="../comments/comment8.xml"/><Relationship Id="rId4" Type="http://schemas.openxmlformats.org/officeDocument/2006/relationships/hyperlink" Target="https://static1.squarespace.com/static/511cdc7fe4b00307a2628ac6/t/6747560a3cf66936045e5547/1732728332670/05_EAFM+Risk+Assessment.pdf" TargetMode="External"/><Relationship Id="rId9" Type="http://schemas.openxmlformats.org/officeDocument/2006/relationships/image" Target="../media/image74.png"/><Relationship Id="rId5" Type="http://schemas.openxmlformats.org/officeDocument/2006/relationships/image" Target="../media/image50.png"/><Relationship Id="rId6" Type="http://schemas.openxmlformats.org/officeDocument/2006/relationships/image" Target="../media/image28.png"/><Relationship Id="rId7" Type="http://schemas.openxmlformats.org/officeDocument/2006/relationships/image" Target="../media/image61.jpg"/><Relationship Id="rId8"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comments" Target="../comments/comment9.xml"/><Relationship Id="rId4" Type="http://schemas.openxmlformats.org/officeDocument/2006/relationships/hyperlink" Target="https://static1.squarespace.com/static/511cdc7fe4b00307a2628ac6/t/6747560a3cf66936045e5547/1732728332670/05_EAFM+Risk+Assessment.pdf" TargetMode="External"/><Relationship Id="rId5" Type="http://schemas.openxmlformats.org/officeDocument/2006/relationships/image" Target="../media/image28.png"/><Relationship Id="rId6" Type="http://schemas.openxmlformats.org/officeDocument/2006/relationships/image" Target="../media/image59.png"/><Relationship Id="rId7" Type="http://schemas.openxmlformats.org/officeDocument/2006/relationships/image" Target="../media/image74.png"/><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3.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75.jpg"/></Relationships>
</file>

<file path=ppt/slides/_rels/slide18.xml.rels><?xml version="1.0" encoding="UTF-8" standalone="yes"?><Relationships xmlns="http://schemas.openxmlformats.org/package/2006/relationships"><Relationship Id="rId10"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omments" Target="../comments/comment10.xml"/><Relationship Id="rId4" Type="http://schemas.openxmlformats.org/officeDocument/2006/relationships/image" Target="../media/image62.png"/><Relationship Id="rId9" Type="http://schemas.openxmlformats.org/officeDocument/2006/relationships/image" Target="../media/image71.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64.png"/><Relationship Id="rId8" Type="http://schemas.openxmlformats.org/officeDocument/2006/relationships/image" Target="../media/image65.png"/></Relationships>
</file>

<file path=ppt/slides/_rels/slide2.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14.png"/><Relationship Id="rId12" Type="http://schemas.openxmlformats.org/officeDocument/2006/relationships/hyperlink" Target="mailto:nefsc.esp.leads@noaa.gov"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1.png"/><Relationship Id="rId12"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24.jpg"/><Relationship Id="rId9" Type="http://schemas.openxmlformats.org/officeDocument/2006/relationships/image" Target="../media/image15.png"/><Relationship Id="rId5" Type="http://schemas.openxmlformats.org/officeDocument/2006/relationships/image" Target="../media/image28.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28.png"/><Relationship Id="rId5" Type="http://schemas.openxmlformats.org/officeDocument/2006/relationships/image" Target="../media/image18.png"/><Relationship Id="rId6" Type="http://schemas.openxmlformats.org/officeDocument/2006/relationships/image" Target="../media/image26.png"/></Relationships>
</file>

<file path=ppt/slides/_rels/slide6.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3.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48.png"/><Relationship Id="rId12"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20.png"/><Relationship Id="rId9"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23.png"/></Relationships>
</file>

<file path=ppt/slides/_rels/slide9.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36.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48.png"/><Relationship Id="rId9"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32.png"/><Relationship Id="rId7" Type="http://schemas.openxmlformats.org/officeDocument/2006/relationships/image" Target="../media/image41.png"/><Relationship Id="rId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8"/>
          <p:cNvSpPr txBox="1"/>
          <p:nvPr/>
        </p:nvSpPr>
        <p:spPr>
          <a:xfrm>
            <a:off x="1146625" y="297950"/>
            <a:ext cx="5715000" cy="1066500"/>
          </a:xfrm>
          <a:prstGeom prst="rect">
            <a:avLst/>
          </a:prstGeom>
          <a:noFill/>
          <a:ln>
            <a:noFill/>
          </a:ln>
        </p:spPr>
        <p:txBody>
          <a:bodyPr anchorCtr="0" anchor="t" bIns="0" lIns="0" spcFirstLastPara="1" rIns="0" wrap="square" tIns="0">
            <a:spAutoFit/>
          </a:bodyPr>
          <a:lstStyle/>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Black Sea Bass (</a:t>
            </a:r>
            <a:r>
              <a:rPr b="1" i="1" lang="en" sz="2300">
                <a:solidFill>
                  <a:srgbClr val="01569D"/>
                </a:solidFill>
                <a:latin typeface="Arial Narrow"/>
                <a:ea typeface="Arial Narrow"/>
                <a:cs typeface="Arial Narrow"/>
                <a:sym typeface="Arial Narrow"/>
              </a:rPr>
              <a:t>Centropristis</a:t>
            </a:r>
            <a:r>
              <a:rPr b="1" i="1" lang="en" sz="2300">
                <a:solidFill>
                  <a:srgbClr val="01569D"/>
                </a:solidFill>
                <a:latin typeface="Arial Narrow"/>
                <a:ea typeface="Arial Narrow"/>
                <a:cs typeface="Arial Narrow"/>
                <a:sym typeface="Arial Narrow"/>
              </a:rPr>
              <a:t> striata</a:t>
            </a:r>
            <a:r>
              <a:rPr b="1" lang="en" sz="2300">
                <a:solidFill>
                  <a:srgbClr val="01569D"/>
                </a:solidFill>
                <a:latin typeface="Arial Narrow"/>
                <a:ea typeface="Arial Narrow"/>
                <a:cs typeface="Arial Narrow"/>
                <a:sym typeface="Arial Narrow"/>
              </a:rPr>
              <a:t>)</a:t>
            </a:r>
            <a:endParaRPr b="1" sz="23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Ecosystem &amp; Socioeconomic Profile</a:t>
            </a:r>
            <a:r>
              <a:rPr b="1" lang="en" sz="2300">
                <a:solidFill>
                  <a:srgbClr val="01569D"/>
                </a:solidFill>
                <a:latin typeface="Arial Narrow"/>
                <a:ea typeface="Arial Narrow"/>
                <a:cs typeface="Arial Narrow"/>
                <a:sym typeface="Arial Narrow"/>
              </a:rPr>
              <a:t> Report Card</a:t>
            </a:r>
            <a:endParaRPr b="1" sz="2300">
              <a:solidFill>
                <a:srgbClr val="01569D"/>
              </a:solidFill>
              <a:latin typeface="Arial Narrow"/>
              <a:ea typeface="Arial Narrow"/>
              <a:cs typeface="Arial Narrow"/>
              <a:sym typeface="Arial Narrow"/>
            </a:endParaRPr>
          </a:p>
          <a:p>
            <a:pPr indent="0" lvl="0" marL="0" marR="0" rtl="0" algn="ctr">
              <a:lnSpc>
                <a:spcPct val="107000"/>
              </a:lnSpc>
              <a:spcBef>
                <a:spcPts val="600"/>
              </a:spcBef>
              <a:spcAft>
                <a:spcPts val="0"/>
              </a:spcAft>
              <a:buClr>
                <a:srgbClr val="000000"/>
              </a:buClr>
              <a:buSzPts val="2800"/>
              <a:buFont typeface="Arial"/>
              <a:buNone/>
            </a:pPr>
            <a:r>
              <a:rPr lang="en" sz="1500">
                <a:solidFill>
                  <a:srgbClr val="14487C"/>
                </a:solidFill>
                <a:latin typeface="Arial Black"/>
                <a:ea typeface="Arial Black"/>
                <a:cs typeface="Arial Black"/>
                <a:sym typeface="Arial Black"/>
              </a:rPr>
              <a:t>Spring 2025</a:t>
            </a:r>
            <a:endParaRPr b="1" sz="2200">
              <a:solidFill>
                <a:srgbClr val="01569D"/>
              </a:solidFill>
              <a:latin typeface="Arial Narrow"/>
              <a:ea typeface="Arial Narrow"/>
              <a:cs typeface="Arial Narrow"/>
              <a:sym typeface="Arial Narrow"/>
            </a:endParaRPr>
          </a:p>
        </p:txBody>
      </p:sp>
      <p:sp>
        <p:nvSpPr>
          <p:cNvPr id="79" name="Google Shape;79;p18"/>
          <p:cNvSpPr txBox="1"/>
          <p:nvPr/>
        </p:nvSpPr>
        <p:spPr>
          <a:xfrm>
            <a:off x="835224" y="9889675"/>
            <a:ext cx="61854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1569D"/>
                </a:solidFill>
                <a:latin typeface="Arial Narrow"/>
                <a:ea typeface="Arial Narrow"/>
                <a:cs typeface="Arial Narrow"/>
                <a:sym typeface="Arial Narrow"/>
              </a:rPr>
              <a:t>U.S. Department of Commerce  | National Oceanic and Atmospheric Administration | National Marine Fisheries Service  |  Northeast Fisheries Science Center</a:t>
            </a:r>
            <a:endParaRPr b="0" i="0" sz="1400" u="none" cap="none" strike="noStrike">
              <a:solidFill>
                <a:srgbClr val="01569D"/>
              </a:solidFill>
              <a:latin typeface="Arial"/>
              <a:ea typeface="Arial"/>
              <a:cs typeface="Arial"/>
              <a:sym typeface="Arial"/>
            </a:endParaRPr>
          </a:p>
        </p:txBody>
      </p:sp>
      <p:sp>
        <p:nvSpPr>
          <p:cNvPr id="80" name="Google Shape;80;p18"/>
          <p:cNvSpPr txBox="1"/>
          <p:nvPr/>
        </p:nvSpPr>
        <p:spPr>
          <a:xfrm>
            <a:off x="571500" y="6023788"/>
            <a:ext cx="3852300" cy="354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dk1"/>
                </a:solidFill>
                <a:latin typeface="Calibri"/>
                <a:ea typeface="Calibri"/>
                <a:cs typeface="Calibri"/>
                <a:sym typeface="Calibri"/>
              </a:rPr>
              <a:t>According to the Mid-Atlantic </a:t>
            </a:r>
            <a:r>
              <a:rPr lang="en" sz="1100" u="sng">
                <a:solidFill>
                  <a:schemeClr val="accent5"/>
                </a:solidFill>
                <a:latin typeface="Calibri"/>
                <a:ea typeface="Calibri"/>
                <a:cs typeface="Calibri"/>
                <a:sym typeface="Calibri"/>
                <a:hlinkClick r:id="rId4">
                  <a:extLst>
                    <a:ext uri="{A12FA001-AC4F-418D-AE19-62706E023703}">
                      <ahyp:hlinkClr val="tx"/>
                    </a:ext>
                  </a:extLst>
                </a:hlinkClick>
              </a:rPr>
              <a:t>2024 EAFM risk assessment update</a:t>
            </a:r>
            <a:r>
              <a:rPr lang="en" sz="1100">
                <a:solidFill>
                  <a:schemeClr val="dk1"/>
                </a:solidFill>
                <a:latin typeface="Calibri"/>
                <a:ea typeface="Calibri"/>
                <a:cs typeface="Calibri"/>
                <a:sym typeface="Calibri"/>
              </a:rPr>
              <a:t>, Black Sea Bass scored </a:t>
            </a:r>
            <a:r>
              <a:rPr lang="en" sz="1100">
                <a:solidFill>
                  <a:schemeClr val="dk1"/>
                </a:solidFill>
                <a:latin typeface="Calibri"/>
                <a:ea typeface="Calibri"/>
                <a:cs typeface="Calibri"/>
                <a:sym typeface="Calibri"/>
              </a:rPr>
              <a:t>high and/or moderately high risk </a:t>
            </a:r>
            <a:r>
              <a:rPr lang="en" sz="1100">
                <a:solidFill>
                  <a:schemeClr val="dk1"/>
                </a:solidFill>
                <a:latin typeface="Calibri"/>
                <a:ea typeface="Calibri"/>
                <a:cs typeface="Calibri"/>
                <a:sym typeface="Calibri"/>
              </a:rPr>
              <a:t>in the following elements</a:t>
            </a:r>
            <a:r>
              <a:rPr lang="en"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Moderate-high to high risk to the </a:t>
            </a:r>
            <a:r>
              <a:rPr b="1" lang="en" sz="1100">
                <a:solidFill>
                  <a:schemeClr val="dk1"/>
                </a:solidFill>
                <a:latin typeface="Calibri"/>
                <a:ea typeface="Calibri"/>
                <a:cs typeface="Calibri"/>
                <a:sym typeface="Calibri"/>
              </a:rPr>
              <a:t>stock </a:t>
            </a:r>
            <a:r>
              <a:rPr lang="en" sz="1100">
                <a:solidFill>
                  <a:schemeClr val="dk1"/>
                </a:solidFill>
                <a:latin typeface="Calibri"/>
                <a:ea typeface="Calibri"/>
                <a:cs typeface="Calibri"/>
                <a:sym typeface="Calibri"/>
              </a:rPr>
              <a:t>due to:</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Very h</a:t>
            </a:r>
            <a:r>
              <a:rPr lang="en" sz="1100">
                <a:solidFill>
                  <a:schemeClr val="dk1"/>
                </a:solidFill>
                <a:latin typeface="Calibri"/>
                <a:ea typeface="Calibri"/>
                <a:cs typeface="Calibri"/>
                <a:sym typeface="Calibri"/>
              </a:rPr>
              <a:t>igh exposure to changes in climate </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Observed and potential changes in </a:t>
            </a:r>
            <a:r>
              <a:rPr lang="en" sz="1100">
                <a:solidFill>
                  <a:schemeClr val="dk1"/>
                </a:solidFill>
                <a:latin typeface="Calibri"/>
                <a:ea typeface="Calibri"/>
                <a:cs typeface="Calibri"/>
                <a:sym typeface="Calibri"/>
              </a:rPr>
              <a:t>distribution</a:t>
            </a:r>
            <a:r>
              <a:rPr lang="en" sz="1100">
                <a:solidFill>
                  <a:schemeClr val="dk1"/>
                </a:solidFill>
                <a:latin typeface="Calibri"/>
                <a:ea typeface="Calibri"/>
                <a:cs typeface="Calibri"/>
                <a:sym typeface="Calibri"/>
              </a:rPr>
              <a:t>; northward shift </a:t>
            </a:r>
            <a:r>
              <a:rPr lang="en" sz="1100">
                <a:solidFill>
                  <a:schemeClr val="dk1"/>
                </a:solidFill>
                <a:latin typeface="Calibri"/>
                <a:ea typeface="Calibri"/>
                <a:cs typeface="Calibri"/>
                <a:sym typeface="Calibri"/>
              </a:rPr>
              <a:t>into the Gulf of Maine</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Dependence on threatened estuarine habitat</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D</a:t>
            </a:r>
            <a:r>
              <a:rPr lang="en" sz="1100">
                <a:solidFill>
                  <a:schemeClr val="dk1"/>
                </a:solidFill>
                <a:latin typeface="Calibri"/>
                <a:ea typeface="Calibri"/>
                <a:cs typeface="Calibri"/>
                <a:sym typeface="Calibri"/>
              </a:rPr>
              <a:t>ecline in the biomass of benthic invertebrate prey </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Decline in black sea bass body condition </a:t>
            </a:r>
            <a:r>
              <a:rPr lang="en" sz="1100">
                <a:solidFill>
                  <a:schemeClr val="dk1"/>
                </a:solidFill>
                <a:latin typeface="Calibri"/>
                <a:ea typeface="Calibri"/>
                <a:cs typeface="Calibri"/>
                <a:sym typeface="Calibri"/>
              </a:rPr>
              <a:t>in the Mid Atlantic Bight</a:t>
            </a:r>
            <a:endParaRPr sz="1100">
              <a:solidFill>
                <a:schemeClr val="dk1"/>
              </a:solidFill>
              <a:latin typeface="Calibri"/>
              <a:ea typeface="Calibri"/>
              <a:cs typeface="Calibri"/>
              <a:sym typeface="Calibri"/>
            </a:endParaRPr>
          </a:p>
          <a:p>
            <a:pPr indent="-184150" lvl="0" marL="3429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risk to the </a:t>
            </a:r>
            <a:r>
              <a:rPr b="1" lang="en" sz="1100">
                <a:solidFill>
                  <a:schemeClr val="dk1"/>
                </a:solidFill>
                <a:latin typeface="Calibri"/>
                <a:ea typeface="Calibri"/>
                <a:cs typeface="Calibri"/>
                <a:sym typeface="Calibri"/>
              </a:rPr>
              <a:t>recreational fishery</a:t>
            </a:r>
            <a:r>
              <a:rPr lang="en" sz="1100">
                <a:solidFill>
                  <a:schemeClr val="dk1"/>
                </a:solidFill>
                <a:latin typeface="Calibri"/>
                <a:ea typeface="Calibri"/>
                <a:cs typeface="Calibri"/>
                <a:sym typeface="Calibri"/>
              </a:rPr>
              <a:t> due to:</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Catch exceeding harvest limits in several years</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regulatory complexity; frequent changes and varying interstate regulations; </a:t>
            </a:r>
            <a:r>
              <a:rPr lang="en" sz="1100">
                <a:solidFill>
                  <a:schemeClr val="dk1"/>
                </a:solidFill>
                <a:latin typeface="Calibri"/>
                <a:ea typeface="Calibri"/>
                <a:cs typeface="Calibri"/>
                <a:sym typeface="Calibri"/>
              </a:rPr>
              <a:t>regulatory</a:t>
            </a:r>
            <a:r>
              <a:rPr lang="en" sz="1100">
                <a:solidFill>
                  <a:schemeClr val="dk1"/>
                </a:solidFill>
                <a:latin typeface="Calibri"/>
                <a:ea typeface="Calibri"/>
                <a:cs typeface="Calibri"/>
                <a:sym typeface="Calibri"/>
              </a:rPr>
              <a:t> changes in allocations</a:t>
            </a:r>
            <a:endParaRPr sz="1100">
              <a:solidFill>
                <a:schemeClr val="dk1"/>
              </a:solidFill>
              <a:latin typeface="Calibri"/>
              <a:ea typeface="Calibri"/>
              <a:cs typeface="Calibri"/>
              <a:sym typeface="Calibri"/>
            </a:endParaRPr>
          </a:p>
          <a:p>
            <a:pPr indent="-184150" lvl="0" marL="3429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Moderate-high risk to the </a:t>
            </a:r>
            <a:r>
              <a:rPr b="1" lang="en" sz="1100">
                <a:solidFill>
                  <a:schemeClr val="dk1"/>
                </a:solidFill>
                <a:latin typeface="Calibri"/>
                <a:ea typeface="Calibri"/>
                <a:cs typeface="Calibri"/>
                <a:sym typeface="Calibri"/>
              </a:rPr>
              <a:t>commercial fishery </a:t>
            </a:r>
            <a:r>
              <a:rPr lang="en" sz="1100">
                <a:solidFill>
                  <a:schemeClr val="dk1"/>
                </a:solidFill>
                <a:latin typeface="Calibri"/>
                <a:ea typeface="Calibri"/>
                <a:cs typeface="Calibri"/>
                <a:sym typeface="Calibri"/>
              </a:rPr>
              <a:t>due to:</a:t>
            </a:r>
            <a:endParaRPr sz="1100">
              <a:solidFill>
                <a:schemeClr val="dk1"/>
              </a:solidFill>
              <a:latin typeface="Calibri"/>
              <a:ea typeface="Calibri"/>
              <a:cs typeface="Calibri"/>
              <a:sym typeface="Calibri"/>
            </a:endParaRPr>
          </a:p>
          <a:p>
            <a:pPr indent="-184150" lvl="1" marL="571500" rtl="0" algn="l">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Commercial revenue in wind development areas </a:t>
            </a:r>
            <a:endParaRPr sz="1100">
              <a:solidFill>
                <a:schemeClr val="dk1"/>
              </a:solidFill>
              <a:latin typeface="Calibri"/>
              <a:ea typeface="Calibri"/>
              <a:cs typeface="Calibri"/>
              <a:sym typeface="Calibri"/>
            </a:endParaRPr>
          </a:p>
          <a:p>
            <a:pPr indent="-184150" lvl="1" marL="571500" rtl="0" algn="l">
              <a:spcBef>
                <a:spcPts val="100"/>
              </a:spcBef>
              <a:spcAft>
                <a:spcPts val="100"/>
              </a:spcAft>
              <a:buClr>
                <a:schemeClr val="dk1"/>
              </a:buClr>
              <a:buSzPts val="1100"/>
              <a:buFont typeface="Calibri"/>
              <a:buChar char="○"/>
            </a:pPr>
            <a:r>
              <a:rPr lang="en" sz="1100">
                <a:solidFill>
                  <a:schemeClr val="dk1"/>
                </a:solidFill>
                <a:latin typeface="Calibri"/>
                <a:ea typeface="Calibri"/>
                <a:cs typeface="Calibri"/>
                <a:sym typeface="Calibri"/>
              </a:rPr>
              <a:t>H</a:t>
            </a:r>
            <a:r>
              <a:rPr lang="en" sz="1100">
                <a:solidFill>
                  <a:schemeClr val="dk1"/>
                </a:solidFill>
                <a:latin typeface="Calibri"/>
                <a:ea typeface="Calibri"/>
                <a:cs typeface="Calibri"/>
                <a:sym typeface="Calibri"/>
              </a:rPr>
              <a:t>igh </a:t>
            </a:r>
            <a:r>
              <a:rPr lang="en" sz="1100">
                <a:solidFill>
                  <a:schemeClr val="dk1"/>
                </a:solidFill>
                <a:latin typeface="Calibri"/>
                <a:ea typeface="Calibri"/>
                <a:cs typeface="Calibri"/>
                <a:sym typeface="Calibri"/>
              </a:rPr>
              <a:t>discards &amp; discard mortality</a:t>
            </a:r>
            <a:endParaRPr sz="1100">
              <a:solidFill>
                <a:schemeClr val="dk1"/>
              </a:solidFill>
              <a:latin typeface="Calibri"/>
              <a:ea typeface="Calibri"/>
              <a:cs typeface="Calibri"/>
              <a:sym typeface="Calibri"/>
            </a:endParaRPr>
          </a:p>
        </p:txBody>
      </p:sp>
      <p:sp>
        <p:nvSpPr>
          <p:cNvPr id="81" name="Google Shape;81;p18"/>
          <p:cNvSpPr txBox="1"/>
          <p:nvPr/>
        </p:nvSpPr>
        <p:spPr>
          <a:xfrm>
            <a:off x="273000" y="5740075"/>
            <a:ext cx="72264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KEY POINTS FROM THE MID-ATLANTIC RISK ASSESSMENT</a:t>
            </a:r>
            <a:endParaRPr sz="1300">
              <a:solidFill>
                <a:srgbClr val="14487C"/>
              </a:solidFill>
              <a:latin typeface="Arial Black"/>
              <a:ea typeface="Arial Black"/>
              <a:cs typeface="Arial Black"/>
              <a:sym typeface="Arial Black"/>
            </a:endParaRPr>
          </a:p>
        </p:txBody>
      </p:sp>
      <p:pic>
        <p:nvPicPr>
          <p:cNvPr id="82" name="Google Shape;82;p18"/>
          <p:cNvPicPr preferRelativeResize="0"/>
          <p:nvPr/>
        </p:nvPicPr>
        <p:blipFill>
          <a:blip r:embed="rId5">
            <a:alphaModFix/>
          </a:blip>
          <a:stretch>
            <a:fillRect/>
          </a:stretch>
        </p:blipFill>
        <p:spPr>
          <a:xfrm>
            <a:off x="6311900" y="-76200"/>
            <a:ext cx="1460500" cy="973675"/>
          </a:xfrm>
          <a:prstGeom prst="rect">
            <a:avLst/>
          </a:prstGeom>
          <a:noFill/>
          <a:ln>
            <a:noFill/>
          </a:ln>
        </p:spPr>
      </p:pic>
      <p:sp>
        <p:nvSpPr>
          <p:cNvPr id="83" name="Google Shape;83;p18"/>
          <p:cNvSpPr txBox="1"/>
          <p:nvPr/>
        </p:nvSpPr>
        <p:spPr>
          <a:xfrm>
            <a:off x="3099325" y="2354950"/>
            <a:ext cx="4218000" cy="33051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600"/>
              </a:spcBef>
              <a:spcAft>
                <a:spcPts val="0"/>
              </a:spcAft>
              <a:buNone/>
            </a:pPr>
            <a:r>
              <a:rPr lang="en" sz="1100">
                <a:solidFill>
                  <a:srgbClr val="14487C"/>
                </a:solidFill>
                <a:latin typeface="Arial Black"/>
                <a:ea typeface="Arial Black"/>
                <a:cs typeface="Arial Black"/>
                <a:sym typeface="Arial Black"/>
              </a:rPr>
              <a:t>2024 IN REVIEW</a:t>
            </a:r>
            <a:endParaRPr i="1" sz="1100">
              <a:solidFill>
                <a:srgbClr val="01569D"/>
              </a:solidFill>
              <a:latin typeface="Arial Narrow"/>
              <a:ea typeface="Arial Narrow"/>
              <a:cs typeface="Arial Narrow"/>
              <a:sym typeface="Arial Narrow"/>
            </a:endParaRPr>
          </a:p>
          <a:p>
            <a:pPr indent="0" lvl="0" marL="0" rtl="0" algn="l">
              <a:spcBef>
                <a:spcPts val="200"/>
              </a:spcBef>
              <a:spcAft>
                <a:spcPts val="0"/>
              </a:spcAft>
              <a:buNone/>
            </a:pPr>
            <a:r>
              <a:rPr lang="en" sz="1100">
                <a:solidFill>
                  <a:schemeClr val="dk1"/>
                </a:solidFill>
                <a:latin typeface="Calibri"/>
                <a:ea typeface="Calibri"/>
                <a:cs typeface="Calibri"/>
                <a:sym typeface="Calibri"/>
              </a:rPr>
              <a:t>Fishing Community Observations:</a:t>
            </a:r>
            <a:endParaRPr sz="1100">
              <a:solidFill>
                <a:schemeClr val="dk1"/>
              </a:solidFill>
              <a:latin typeface="Calibri"/>
              <a:ea typeface="Calibri"/>
              <a:cs typeface="Calibri"/>
              <a:sym typeface="Calibri"/>
            </a:endParaRPr>
          </a:p>
          <a:p>
            <a:pPr indent="-184150" lvl="0" marL="342900" rtl="0" algn="l">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Steady or increasing availability </a:t>
            </a:r>
            <a:endParaRPr sz="1100">
              <a:solidFill>
                <a:schemeClr val="dk1"/>
              </a:solidFill>
              <a:latin typeface="Calibri"/>
              <a:ea typeface="Calibri"/>
              <a:cs typeface="Calibri"/>
              <a:sym typeface="Calibri"/>
            </a:endParaRPr>
          </a:p>
          <a:p>
            <a:pPr indent="-184150" lvl="0" marL="342900" rtl="0" algn="l">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Expanding distributions and changes in migration timing</a:t>
            </a:r>
            <a:endParaRPr sz="1100">
              <a:solidFill>
                <a:schemeClr val="dk1"/>
              </a:solidFill>
              <a:latin typeface="Calibri"/>
              <a:ea typeface="Calibri"/>
              <a:cs typeface="Calibri"/>
              <a:sym typeface="Calibri"/>
            </a:endParaRPr>
          </a:p>
          <a:p>
            <a:pPr indent="-184150" lvl="0" marL="342900" rtl="0" algn="l">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Local </a:t>
            </a:r>
            <a:r>
              <a:rPr lang="en" sz="1100">
                <a:solidFill>
                  <a:schemeClr val="dk1"/>
                </a:solidFill>
                <a:latin typeface="Calibri"/>
                <a:ea typeface="Calibri"/>
                <a:cs typeface="Calibri"/>
                <a:sym typeface="Calibri"/>
              </a:rPr>
              <a:t>regulatory </a:t>
            </a:r>
            <a:r>
              <a:rPr lang="en" sz="1100">
                <a:solidFill>
                  <a:schemeClr val="dk1"/>
                </a:solidFill>
                <a:latin typeface="Calibri"/>
                <a:ea typeface="Calibri"/>
                <a:cs typeface="Calibri"/>
                <a:sym typeface="Calibri"/>
              </a:rPr>
              <a:t>complexity affects fishing opportunities</a:t>
            </a:r>
            <a:endParaRPr sz="1100">
              <a:solidFill>
                <a:schemeClr val="dk1"/>
              </a:solidFill>
              <a:latin typeface="Calibri"/>
              <a:ea typeface="Calibri"/>
              <a:cs typeface="Calibri"/>
              <a:sym typeface="Calibri"/>
            </a:endParaRPr>
          </a:p>
          <a:p>
            <a:pPr indent="0" lvl="0" marL="0" rtl="0" algn="l">
              <a:lnSpc>
                <a:spcPct val="100000"/>
              </a:lnSpc>
              <a:spcBef>
                <a:spcPts val="200"/>
              </a:spcBef>
              <a:spcAft>
                <a:spcPts val="0"/>
              </a:spcAft>
              <a:buNone/>
            </a:pPr>
            <a:r>
              <a:rPr lang="en" sz="1100">
                <a:solidFill>
                  <a:schemeClr val="dk1"/>
                </a:solidFill>
                <a:latin typeface="Calibri"/>
                <a:ea typeface="Calibri"/>
                <a:cs typeface="Calibri"/>
                <a:sym typeface="Calibri"/>
              </a:rPr>
              <a:t>Commercial Fishery:</a:t>
            </a:r>
            <a:endParaRPr sz="1100">
              <a:solidFill>
                <a:schemeClr val="dk1"/>
              </a:solidFill>
              <a:latin typeface="Calibri"/>
              <a:ea typeface="Calibri"/>
              <a:cs typeface="Calibri"/>
              <a:sym typeface="Calibri"/>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Number of active vessels declined in 2024, but total landings increased from 2023 </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Total revenue decreased slightly along with average prices ($/lb)</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Average revenue per vessel increased, following an upward trend over the past three years for vessels that remain in the fishery</a:t>
            </a:r>
            <a:endParaRPr sz="1100">
              <a:solidFill>
                <a:schemeClr val="dk1"/>
              </a:solidFill>
              <a:latin typeface="Calibri"/>
              <a:ea typeface="Calibri"/>
              <a:cs typeface="Calibri"/>
              <a:sym typeface="Calibri"/>
            </a:endParaRPr>
          </a:p>
          <a:p>
            <a:pPr indent="0" lvl="0" marL="0" rtl="0" algn="l">
              <a:lnSpc>
                <a:spcPct val="100000"/>
              </a:lnSpc>
              <a:spcBef>
                <a:spcPts val="400"/>
              </a:spcBef>
              <a:spcAft>
                <a:spcPts val="0"/>
              </a:spcAft>
              <a:buNone/>
            </a:pPr>
            <a:r>
              <a:rPr lang="en" sz="1100">
                <a:solidFill>
                  <a:schemeClr val="dk1"/>
                </a:solidFill>
                <a:latin typeface="Calibri"/>
                <a:ea typeface="Calibri"/>
                <a:cs typeface="Calibri"/>
                <a:sym typeface="Calibri"/>
              </a:rPr>
              <a:t>Recreational Fishery:</a:t>
            </a:r>
            <a:endParaRPr sz="1100">
              <a:solidFill>
                <a:schemeClr val="dk1"/>
              </a:solidFill>
              <a:latin typeface="Calibri"/>
              <a:ea typeface="Calibri"/>
              <a:cs typeface="Calibri"/>
              <a:sym typeface="Calibri"/>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Number of targeted trips, catch, and landings all down from 2023</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But number of trips still above the historic average </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Not clear if </a:t>
            </a:r>
            <a:r>
              <a:rPr lang="en" sz="1100">
                <a:solidFill>
                  <a:schemeClr val="dk1"/>
                </a:solidFill>
                <a:latin typeface="Calibri"/>
                <a:ea typeface="Calibri"/>
                <a:cs typeface="Calibri"/>
                <a:sym typeface="Calibri"/>
              </a:rPr>
              <a:t>catch per angler has continued to increase in 2024</a:t>
            </a:r>
            <a:endParaRPr sz="1100" strike="sngStrike">
              <a:solidFill>
                <a:schemeClr val="dk1"/>
              </a:solidFill>
              <a:latin typeface="Calibri"/>
              <a:ea typeface="Calibri"/>
              <a:cs typeface="Calibri"/>
              <a:sym typeface="Calibri"/>
            </a:endParaRPr>
          </a:p>
          <a:p>
            <a:pPr indent="0" lvl="0" marL="0" rtl="0" algn="l">
              <a:lnSpc>
                <a:spcPct val="100000"/>
              </a:lnSpc>
              <a:spcBef>
                <a:spcPts val="400"/>
              </a:spcBef>
              <a:spcAft>
                <a:spcPts val="0"/>
              </a:spcAft>
              <a:buNone/>
            </a:pPr>
            <a:r>
              <a:rPr lang="en" sz="1100">
                <a:solidFill>
                  <a:schemeClr val="dk1"/>
                </a:solidFill>
                <a:latin typeface="Calibri"/>
                <a:ea typeface="Calibri"/>
                <a:cs typeface="Calibri"/>
                <a:sym typeface="Calibri"/>
              </a:rPr>
              <a:t>Ecosystem: </a:t>
            </a:r>
            <a:endParaRPr sz="1100">
              <a:solidFill>
                <a:schemeClr val="dk1"/>
              </a:solidFill>
              <a:latin typeface="Calibri"/>
              <a:ea typeface="Calibri"/>
              <a:cs typeface="Calibri"/>
              <a:sym typeface="Calibri"/>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Cold winter in the north but near average in the south</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Poor or below average fish condition in recent years</a:t>
            </a:r>
            <a:endParaRPr sz="1100">
              <a:solidFill>
                <a:schemeClr val="dk1"/>
              </a:solidFill>
              <a:latin typeface="Calibri"/>
              <a:ea typeface="Calibri"/>
              <a:cs typeface="Calibri"/>
              <a:sym typeface="Calibri"/>
            </a:endParaRPr>
          </a:p>
        </p:txBody>
      </p:sp>
      <p:pic>
        <p:nvPicPr>
          <p:cNvPr id="84" name="Google Shape;84;p18" title="Chart"/>
          <p:cNvPicPr preferRelativeResize="0"/>
          <p:nvPr/>
        </p:nvPicPr>
        <p:blipFill rotWithShape="1">
          <a:blip r:embed="rId6">
            <a:alphaModFix/>
          </a:blip>
          <a:srcRect b="0" l="4333" r="0" t="0"/>
          <a:stretch/>
        </p:blipFill>
        <p:spPr>
          <a:xfrm>
            <a:off x="4435600" y="7451975"/>
            <a:ext cx="2805524" cy="2132576"/>
          </a:xfrm>
          <a:prstGeom prst="rect">
            <a:avLst/>
          </a:prstGeom>
          <a:noFill/>
          <a:ln cap="flat" cmpd="sng" w="19050">
            <a:solidFill>
              <a:schemeClr val="dk2"/>
            </a:solidFill>
            <a:prstDash val="solid"/>
            <a:round/>
            <a:headEnd len="sm" w="sm" type="none"/>
            <a:tailEnd len="sm" w="sm" type="none"/>
          </a:ln>
        </p:spPr>
      </p:pic>
      <p:sp>
        <p:nvSpPr>
          <p:cNvPr id="85" name="Google Shape;85;p18"/>
          <p:cNvSpPr txBox="1"/>
          <p:nvPr/>
        </p:nvSpPr>
        <p:spPr>
          <a:xfrm>
            <a:off x="663000" y="1549650"/>
            <a:ext cx="6446400" cy="677100"/>
          </a:xfrm>
          <a:prstGeom prst="rect">
            <a:avLst/>
          </a:prstGeom>
          <a:noFill/>
          <a:ln cap="flat" cmpd="sng" w="9525">
            <a:solidFill>
              <a:srgbClr val="9E9E9E"/>
            </a:solidFill>
            <a:prstDash val="solid"/>
            <a:round/>
            <a:headEnd len="sm" w="sm" type="none"/>
            <a:tailEnd len="sm" w="sm" type="none"/>
          </a:ln>
        </p:spPr>
        <p:txBody>
          <a:bodyPr anchorCtr="0" anchor="ctr" bIns="274300" lIns="182875" spcFirstLastPara="1" rIns="182875" wrap="square" tIns="274300">
            <a:noAutofit/>
          </a:bodyPr>
          <a:lstStyle/>
          <a:p>
            <a:pPr indent="0" lvl="0" marL="0" rtl="0" algn="ctr">
              <a:lnSpc>
                <a:spcPct val="100000"/>
              </a:lnSpc>
              <a:spcBef>
                <a:spcPts val="0"/>
              </a:spcBef>
              <a:spcAft>
                <a:spcPts val="0"/>
              </a:spcAft>
              <a:buNone/>
            </a:pPr>
            <a:r>
              <a:rPr lang="en" sz="1100">
                <a:solidFill>
                  <a:schemeClr val="dk1"/>
                </a:solidFill>
                <a:latin typeface="Calibri"/>
                <a:ea typeface="Calibri"/>
                <a:cs typeface="Calibri"/>
                <a:sym typeface="Calibri"/>
              </a:rPr>
              <a:t>Black sea bass is an important Mid-Atlantic stock with h</a:t>
            </a:r>
            <a:r>
              <a:rPr lang="en" sz="1100">
                <a:solidFill>
                  <a:schemeClr val="dk1"/>
                </a:solidFill>
                <a:latin typeface="Calibri"/>
                <a:ea typeface="Calibri"/>
                <a:cs typeface="Calibri"/>
                <a:sym typeface="Calibri"/>
              </a:rPr>
              <a:t>igh commercial value and recreational engagement</a:t>
            </a:r>
            <a:r>
              <a:rPr lang="en" sz="1100">
                <a:solidFill>
                  <a:schemeClr val="dk1"/>
                </a:solidFill>
                <a:latin typeface="Calibri"/>
                <a:ea typeface="Calibri"/>
                <a:cs typeface="Calibri"/>
                <a:sym typeface="Calibri"/>
              </a:rPr>
              <a:t>. There are t</a:t>
            </a:r>
            <a:r>
              <a:rPr lang="en" sz="1100">
                <a:solidFill>
                  <a:schemeClr val="dk1"/>
                </a:solidFill>
                <a:latin typeface="Calibri"/>
                <a:ea typeface="Calibri"/>
                <a:cs typeface="Calibri"/>
                <a:sym typeface="Calibri"/>
              </a:rPr>
              <a:t>wo stock subunits, divided at the Hudson Canyon. </a:t>
            </a:r>
            <a:r>
              <a:rPr lang="en" sz="1100">
                <a:solidFill>
                  <a:schemeClr val="dk1"/>
                </a:solidFill>
                <a:latin typeface="Calibri"/>
                <a:ea typeface="Calibri"/>
                <a:cs typeface="Calibri"/>
                <a:sym typeface="Calibri"/>
              </a:rPr>
              <a:t>Overfishing is not occurring and the stock is not overfished. The stock assessment model uses winter bottom temperature as a recruitment covariate </a:t>
            </a:r>
            <a:r>
              <a:rPr lang="en" sz="1100">
                <a:solidFill>
                  <a:schemeClr val="dk1"/>
                </a:solidFill>
                <a:latin typeface="Calibri"/>
                <a:ea typeface="Calibri"/>
                <a:cs typeface="Calibri"/>
                <a:sym typeface="Calibri"/>
              </a:rPr>
              <a:t>to incorporate</a:t>
            </a:r>
            <a:r>
              <a:rPr lang="en" sz="1100">
                <a:solidFill>
                  <a:schemeClr val="dk1"/>
                </a:solidFill>
                <a:latin typeface="Calibri"/>
                <a:ea typeface="Calibri"/>
                <a:cs typeface="Calibri"/>
                <a:sym typeface="Calibri"/>
              </a:rPr>
              <a:t> </a:t>
            </a:r>
            <a:r>
              <a:rPr lang="en" sz="1100">
                <a:solidFill>
                  <a:schemeClr val="dk1"/>
                </a:solidFill>
                <a:latin typeface="Calibri"/>
                <a:ea typeface="Calibri"/>
                <a:cs typeface="Calibri"/>
                <a:sym typeface="Calibri"/>
              </a:rPr>
              <a:t>the observed link between cold temperature and smaller year classes.</a:t>
            </a:r>
            <a:endParaRPr sz="1100">
              <a:solidFill>
                <a:schemeClr val="dk1"/>
              </a:solidFill>
              <a:latin typeface="Calibri"/>
              <a:ea typeface="Calibri"/>
              <a:cs typeface="Calibri"/>
              <a:sym typeface="Calibri"/>
            </a:endParaRPr>
          </a:p>
        </p:txBody>
      </p:sp>
      <p:pic>
        <p:nvPicPr>
          <p:cNvPr id="86" name="Google Shape;86;p18"/>
          <p:cNvPicPr preferRelativeResize="0"/>
          <p:nvPr/>
        </p:nvPicPr>
        <p:blipFill rotWithShape="1">
          <a:blip r:embed="rId7">
            <a:alphaModFix/>
          </a:blip>
          <a:srcRect b="21730" l="14750" r="7495" t="4631"/>
          <a:stretch/>
        </p:blipFill>
        <p:spPr>
          <a:xfrm>
            <a:off x="571498" y="2639813"/>
            <a:ext cx="2368296" cy="2984580"/>
          </a:xfrm>
          <a:prstGeom prst="rect">
            <a:avLst/>
          </a:prstGeom>
          <a:noFill/>
          <a:ln cap="flat" cmpd="sng" w="19050">
            <a:solidFill>
              <a:schemeClr val="dk2"/>
            </a:solidFill>
            <a:prstDash val="solid"/>
            <a:round/>
            <a:headEnd len="sm" w="sm" type="none"/>
            <a:tailEnd len="sm" w="sm" type="none"/>
          </a:ln>
        </p:spPr>
      </p:pic>
      <p:pic>
        <p:nvPicPr>
          <p:cNvPr id="87" name="Google Shape;87;p18"/>
          <p:cNvPicPr preferRelativeResize="0"/>
          <p:nvPr/>
        </p:nvPicPr>
        <p:blipFill rotWithShape="1">
          <a:blip r:embed="rId8">
            <a:alphaModFix/>
          </a:blip>
          <a:srcRect b="16673" l="0" r="0" t="0"/>
          <a:stretch/>
        </p:blipFill>
        <p:spPr>
          <a:xfrm>
            <a:off x="4423800" y="6325325"/>
            <a:ext cx="2805524" cy="973676"/>
          </a:xfrm>
          <a:prstGeom prst="rect">
            <a:avLst/>
          </a:prstGeom>
          <a:noFill/>
          <a:ln cap="flat" cmpd="sng" w="19050">
            <a:solidFill>
              <a:schemeClr val="dk2"/>
            </a:solidFill>
            <a:prstDash val="solid"/>
            <a:round/>
            <a:headEnd len="sm" w="sm" type="none"/>
            <a:tailEnd len="sm" w="sm" type="none"/>
          </a:ln>
        </p:spPr>
      </p:pic>
      <p:pic>
        <p:nvPicPr>
          <p:cNvPr id="88" name="Google Shape;88;p18"/>
          <p:cNvPicPr preferRelativeResize="0"/>
          <p:nvPr/>
        </p:nvPicPr>
        <p:blipFill>
          <a:blip r:embed="rId9">
            <a:alphaModFix/>
          </a:blip>
          <a:stretch>
            <a:fillRect/>
          </a:stretch>
        </p:blipFill>
        <p:spPr>
          <a:xfrm>
            <a:off x="-2336100" y="1674119"/>
            <a:ext cx="1955100" cy="2448775"/>
          </a:xfrm>
          <a:prstGeom prst="rect">
            <a:avLst/>
          </a:prstGeom>
          <a:noFill/>
          <a:ln>
            <a:noFill/>
          </a:ln>
        </p:spPr>
      </p:pic>
      <p:pic>
        <p:nvPicPr>
          <p:cNvPr id="89" name="Google Shape;89;p18"/>
          <p:cNvPicPr preferRelativeResize="0"/>
          <p:nvPr/>
        </p:nvPicPr>
        <p:blipFill>
          <a:blip r:embed="rId10">
            <a:alphaModFix/>
          </a:blip>
          <a:stretch>
            <a:fillRect/>
          </a:stretch>
        </p:blipFill>
        <p:spPr>
          <a:xfrm>
            <a:off x="-2356918" y="4315350"/>
            <a:ext cx="1996725" cy="252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 name="Shape 246"/>
        <p:cNvGrpSpPr/>
        <p:nvPr/>
      </p:nvGrpSpPr>
      <p:grpSpPr>
        <a:xfrm>
          <a:off x="0" y="0"/>
          <a:ext cx="0" cy="0"/>
          <a:chOff x="0" y="0"/>
          <a:chExt cx="0" cy="0"/>
        </a:xfrm>
      </p:grpSpPr>
      <p:sp>
        <p:nvSpPr>
          <p:cNvPr id="247" name="Google Shape;247;p27"/>
          <p:cNvSpPr txBox="1"/>
          <p:nvPr/>
        </p:nvSpPr>
        <p:spPr>
          <a:xfrm>
            <a:off x="1591650" y="991075"/>
            <a:ext cx="6184800" cy="1332600"/>
          </a:xfrm>
          <a:prstGeom prst="rect">
            <a:avLst/>
          </a:prstGeom>
          <a:noFill/>
          <a:ln>
            <a:noFill/>
          </a:ln>
        </p:spPr>
        <p:txBody>
          <a:bodyPr anchorCtr="0" anchor="t" bIns="0" lIns="0" spcFirstLastPara="1" rIns="0" wrap="square" tIns="0">
            <a:spAutoFit/>
          </a:bodyPr>
          <a:lstStyle/>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Black Sea Bass (</a:t>
            </a:r>
            <a:r>
              <a:rPr b="1" i="1" lang="en" sz="2300">
                <a:solidFill>
                  <a:srgbClr val="01569D"/>
                </a:solidFill>
                <a:latin typeface="Arial Narrow"/>
                <a:ea typeface="Arial Narrow"/>
                <a:cs typeface="Arial Narrow"/>
                <a:sym typeface="Arial Narrow"/>
              </a:rPr>
              <a:t>Centropristis</a:t>
            </a:r>
            <a:r>
              <a:rPr b="1" i="1" lang="en" sz="2300">
                <a:solidFill>
                  <a:srgbClr val="01569D"/>
                </a:solidFill>
                <a:latin typeface="Arial Narrow"/>
                <a:ea typeface="Arial Narrow"/>
                <a:cs typeface="Arial Narrow"/>
                <a:sym typeface="Arial Narrow"/>
              </a:rPr>
              <a:t> striata</a:t>
            </a:r>
            <a:r>
              <a:rPr b="1" lang="en" sz="2300">
                <a:solidFill>
                  <a:srgbClr val="01569D"/>
                </a:solidFill>
                <a:latin typeface="Arial Narrow"/>
                <a:ea typeface="Arial Narrow"/>
                <a:cs typeface="Arial Narrow"/>
                <a:sym typeface="Arial Narrow"/>
              </a:rPr>
              <a:t>)</a:t>
            </a:r>
            <a:endParaRPr b="1" sz="23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Ecosystem &amp; Socioeconomic Profile</a:t>
            </a:r>
            <a:r>
              <a:rPr b="1" lang="en" sz="2300">
                <a:solidFill>
                  <a:srgbClr val="01569D"/>
                </a:solidFill>
                <a:latin typeface="Arial Narrow"/>
                <a:ea typeface="Arial Narrow"/>
                <a:cs typeface="Arial Narrow"/>
                <a:sym typeface="Arial Narrow"/>
              </a:rPr>
              <a:t> Report Card</a:t>
            </a:r>
            <a:endParaRPr b="1" sz="23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1800">
                <a:solidFill>
                  <a:srgbClr val="01569D"/>
                </a:solidFill>
                <a:latin typeface="Arial Narrow"/>
                <a:ea typeface="Arial Narrow"/>
                <a:cs typeface="Arial Narrow"/>
                <a:sym typeface="Arial Narrow"/>
              </a:rPr>
              <a:t>Northeast Fisheries Science Center</a:t>
            </a:r>
            <a:endParaRPr b="1" sz="18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1800">
                <a:solidFill>
                  <a:srgbClr val="01569D"/>
                </a:solidFill>
                <a:latin typeface="Arial Narrow"/>
                <a:ea typeface="Arial Narrow"/>
                <a:cs typeface="Arial Narrow"/>
                <a:sym typeface="Arial Narrow"/>
              </a:rPr>
              <a:t>March 2025</a:t>
            </a:r>
            <a:endParaRPr b="1" sz="1800">
              <a:solidFill>
                <a:srgbClr val="01569D"/>
              </a:solidFill>
              <a:latin typeface="Arial Narrow"/>
              <a:ea typeface="Arial Narrow"/>
              <a:cs typeface="Arial Narrow"/>
              <a:sym typeface="Arial Narrow"/>
            </a:endParaRPr>
          </a:p>
        </p:txBody>
      </p:sp>
      <p:sp>
        <p:nvSpPr>
          <p:cNvPr id="248" name="Google Shape;248;p27"/>
          <p:cNvSpPr txBox="1"/>
          <p:nvPr/>
        </p:nvSpPr>
        <p:spPr>
          <a:xfrm>
            <a:off x="1990809" y="9738375"/>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1569D"/>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1569D"/>
              </a:solidFill>
              <a:latin typeface="Arial"/>
              <a:ea typeface="Arial"/>
              <a:cs typeface="Arial"/>
              <a:sym typeface="Arial"/>
            </a:endParaRPr>
          </a:p>
        </p:txBody>
      </p:sp>
      <p:sp>
        <p:nvSpPr>
          <p:cNvPr id="249" name="Google Shape;249;p27"/>
          <p:cNvSpPr txBox="1"/>
          <p:nvPr/>
        </p:nvSpPr>
        <p:spPr>
          <a:xfrm>
            <a:off x="3968425" y="2363138"/>
            <a:ext cx="30510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2024 IN REVIEW</a:t>
            </a:r>
            <a:endParaRPr sz="1300">
              <a:solidFill>
                <a:srgbClr val="14487C"/>
              </a:solidFill>
              <a:latin typeface="Arial Black"/>
              <a:ea typeface="Arial Black"/>
              <a:cs typeface="Arial Black"/>
              <a:sym typeface="Arial Black"/>
            </a:endParaRPr>
          </a:p>
        </p:txBody>
      </p:sp>
      <p:sp>
        <p:nvSpPr>
          <p:cNvPr id="250" name="Google Shape;250;p27"/>
          <p:cNvSpPr txBox="1"/>
          <p:nvPr/>
        </p:nvSpPr>
        <p:spPr>
          <a:xfrm>
            <a:off x="85675" y="6438175"/>
            <a:ext cx="3521100" cy="294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dk1"/>
                </a:solidFill>
                <a:latin typeface="Calibri"/>
                <a:ea typeface="Calibri"/>
                <a:cs typeface="Calibri"/>
                <a:sym typeface="Calibri"/>
              </a:rPr>
              <a:t>According to the </a:t>
            </a:r>
            <a:r>
              <a:rPr lang="en" sz="1100" u="sng">
                <a:solidFill>
                  <a:schemeClr val="hlink"/>
                </a:solidFill>
                <a:latin typeface="Calibri"/>
                <a:ea typeface="Calibri"/>
                <a:cs typeface="Calibri"/>
                <a:sym typeface="Calibri"/>
                <a:hlinkClick r:id="rId4"/>
              </a:rPr>
              <a:t>2024 Updated EAFM risk assessment</a:t>
            </a:r>
            <a:r>
              <a:rPr lang="en" sz="1100">
                <a:solidFill>
                  <a:schemeClr val="dk1"/>
                </a:solidFill>
                <a:latin typeface="Calibri"/>
                <a:ea typeface="Calibri"/>
                <a:cs typeface="Calibri"/>
                <a:sym typeface="Calibri"/>
              </a:rPr>
              <a:t> in the Mid-Atlantic, Black Sea Bass have…</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vulnerability to climate </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risk of changing </a:t>
            </a:r>
            <a:r>
              <a:rPr lang="en" sz="1100">
                <a:solidFill>
                  <a:schemeClr val="dk1"/>
                </a:solidFill>
                <a:latin typeface="Calibri"/>
                <a:ea typeface="Calibri"/>
                <a:cs typeface="Calibri"/>
                <a:sym typeface="Calibri"/>
              </a:rPr>
              <a:t>distributions</a:t>
            </a:r>
            <a:r>
              <a:rPr lang="en" sz="1100">
                <a:solidFill>
                  <a:schemeClr val="dk1"/>
                </a:solidFill>
                <a:latin typeface="Calibri"/>
                <a:ea typeface="Calibri"/>
                <a:cs typeface="Calibri"/>
                <a:sym typeface="Calibri"/>
              </a:rPr>
              <a:t>; northward shift </a:t>
            </a:r>
            <a:r>
              <a:rPr lang="en" sz="1100">
                <a:solidFill>
                  <a:schemeClr val="dk1"/>
                </a:solidFill>
                <a:latin typeface="Calibri"/>
                <a:ea typeface="Calibri"/>
                <a:cs typeface="Calibri"/>
                <a:sym typeface="Calibri"/>
              </a:rPr>
              <a:t>into the Gulf of Maine</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risk of not achieving optimal yield due to threats to estuarine habitat</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prey availability risk due to declines in both the biomass of </a:t>
            </a:r>
            <a:r>
              <a:rPr lang="en" sz="1100">
                <a:solidFill>
                  <a:schemeClr val="dk1"/>
                </a:solidFill>
                <a:latin typeface="Calibri"/>
                <a:ea typeface="Calibri"/>
                <a:cs typeface="Calibri"/>
                <a:sym typeface="Calibri"/>
              </a:rPr>
              <a:t>benthic invertebrate prey and body </a:t>
            </a:r>
            <a:r>
              <a:rPr lang="en" sz="1100">
                <a:solidFill>
                  <a:schemeClr val="dk1"/>
                </a:solidFill>
                <a:latin typeface="Calibri"/>
                <a:ea typeface="Calibri"/>
                <a:cs typeface="Calibri"/>
                <a:sym typeface="Calibri"/>
              </a:rPr>
              <a:t>condition </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600"/>
              </a:spcAft>
              <a:buClr>
                <a:schemeClr val="dk1"/>
              </a:buClr>
              <a:buSzPts val="1100"/>
              <a:buFont typeface="Calibri"/>
              <a:buChar char="●"/>
            </a:pPr>
            <a:r>
              <a:rPr lang="en" sz="1100">
                <a:solidFill>
                  <a:schemeClr val="dk1"/>
                </a:solidFill>
                <a:latin typeface="Calibri"/>
                <a:ea typeface="Calibri"/>
                <a:cs typeface="Calibri"/>
                <a:sym typeface="Calibri"/>
              </a:rPr>
              <a:t>High risk to the recreational fishery due to </a:t>
            </a:r>
            <a:r>
              <a:rPr lang="en" sz="1100">
                <a:solidFill>
                  <a:schemeClr val="dk1"/>
                </a:solidFill>
                <a:latin typeface="Calibri"/>
                <a:ea typeface="Calibri"/>
                <a:cs typeface="Calibri"/>
                <a:sym typeface="Calibri"/>
              </a:rPr>
              <a:t>catch exceeding harvesting limits in several years,</a:t>
            </a:r>
            <a:r>
              <a:rPr lang="en" sz="1100">
                <a:solidFill>
                  <a:schemeClr val="dk1"/>
                </a:solidFill>
                <a:latin typeface="Calibri"/>
                <a:ea typeface="Calibri"/>
                <a:cs typeface="Calibri"/>
                <a:sym typeface="Calibri"/>
              </a:rPr>
              <a:t> regulatory complexity, and spatial mismatch of management bodies and locations of catch</a:t>
            </a:r>
            <a:endParaRPr sz="1100">
              <a:solidFill>
                <a:schemeClr val="dk1"/>
              </a:solidFill>
              <a:latin typeface="Calibri"/>
              <a:ea typeface="Calibri"/>
              <a:cs typeface="Calibri"/>
              <a:sym typeface="Calibri"/>
            </a:endParaRPr>
          </a:p>
        </p:txBody>
      </p:sp>
      <p:sp>
        <p:nvSpPr>
          <p:cNvPr id="251" name="Google Shape;251;p27"/>
          <p:cNvSpPr txBox="1"/>
          <p:nvPr/>
        </p:nvSpPr>
        <p:spPr>
          <a:xfrm>
            <a:off x="177850" y="5956150"/>
            <a:ext cx="72264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KEY POINTS </a:t>
            </a:r>
            <a:r>
              <a:rPr lang="en" sz="1300">
                <a:solidFill>
                  <a:srgbClr val="14487C"/>
                </a:solidFill>
                <a:latin typeface="Arial Black"/>
                <a:ea typeface="Arial Black"/>
                <a:cs typeface="Arial Black"/>
                <a:sym typeface="Arial Black"/>
              </a:rPr>
              <a:t>FROM THE MID-ATLANTIC RISK ASSESSMENT</a:t>
            </a:r>
            <a:endParaRPr sz="1300">
              <a:solidFill>
                <a:srgbClr val="14487C"/>
              </a:solidFill>
              <a:latin typeface="Arial Black"/>
              <a:ea typeface="Arial Black"/>
              <a:cs typeface="Arial Black"/>
              <a:sym typeface="Arial Black"/>
            </a:endParaRPr>
          </a:p>
        </p:txBody>
      </p:sp>
      <p:pic>
        <p:nvPicPr>
          <p:cNvPr id="252" name="Google Shape;252;p27"/>
          <p:cNvPicPr preferRelativeResize="0"/>
          <p:nvPr/>
        </p:nvPicPr>
        <p:blipFill rotWithShape="1">
          <a:blip r:embed="rId5">
            <a:alphaModFix/>
          </a:blip>
          <a:srcRect b="26618" l="13571" r="2858" t="2454"/>
          <a:stretch/>
        </p:blipFill>
        <p:spPr>
          <a:xfrm>
            <a:off x="449700" y="2429913"/>
            <a:ext cx="3017400" cy="3420000"/>
          </a:xfrm>
          <a:prstGeom prst="rect">
            <a:avLst/>
          </a:prstGeom>
          <a:noFill/>
          <a:ln cap="flat" cmpd="sng" w="19050">
            <a:solidFill>
              <a:schemeClr val="dk2"/>
            </a:solidFill>
            <a:prstDash val="solid"/>
            <a:round/>
            <a:headEnd len="sm" w="sm" type="none"/>
            <a:tailEnd len="sm" w="sm" type="none"/>
          </a:ln>
        </p:spPr>
      </p:pic>
      <p:sp>
        <p:nvSpPr>
          <p:cNvPr id="253" name="Google Shape;253;p27"/>
          <p:cNvSpPr txBox="1"/>
          <p:nvPr/>
        </p:nvSpPr>
        <p:spPr>
          <a:xfrm>
            <a:off x="3552775" y="2839375"/>
            <a:ext cx="4196100" cy="3263100"/>
          </a:xfrm>
          <a:prstGeom prst="rect">
            <a:avLst/>
          </a:prstGeom>
          <a:noFill/>
          <a:ln>
            <a:noFill/>
          </a:ln>
        </p:spPr>
        <p:txBody>
          <a:bodyPr anchorCtr="0" anchor="t" bIns="91425" lIns="91425" spcFirstLastPara="1" rIns="91425" wrap="square" tIns="91425">
            <a:spAutoFit/>
          </a:bodyPr>
          <a:lstStyle/>
          <a:p>
            <a:pPr indent="-184150" lvl="0" marL="228600" rtl="0" algn="l">
              <a:lnSpc>
                <a:spcPct val="100000"/>
              </a:lnSpc>
              <a:spcBef>
                <a:spcPts val="0"/>
              </a:spcBef>
              <a:spcAft>
                <a:spcPts val="0"/>
              </a:spcAft>
              <a:buClr>
                <a:schemeClr val="dk1"/>
              </a:buClr>
              <a:buSzPts val="1100"/>
              <a:buFont typeface="Calibri"/>
              <a:buChar char="●"/>
            </a:pPr>
            <a:r>
              <a:rPr lang="en" sz="1100" strike="sngStrike">
                <a:solidFill>
                  <a:schemeClr val="dk1"/>
                </a:solidFill>
                <a:latin typeface="Calibri"/>
                <a:ea typeface="Calibri"/>
                <a:cs typeface="Calibri"/>
                <a:sym typeface="Calibri"/>
              </a:rPr>
              <a:t>Colder than normal winter temperatures in 2024 may have caused high overwinter mortality of young-of-the-year black sea bass,</a:t>
            </a:r>
            <a:r>
              <a:rPr lang="en" sz="1100" strike="sngStrike">
                <a:solidFill>
                  <a:schemeClr val="dk1"/>
                </a:solidFill>
                <a:latin typeface="Calibri"/>
                <a:ea typeface="Calibri"/>
                <a:cs typeface="Calibri"/>
                <a:sym typeface="Calibri"/>
              </a:rPr>
              <a:t> leading to a smaller 2023 year class</a:t>
            </a:r>
            <a:endParaRPr sz="1100" strike="sngStrike">
              <a:solidFill>
                <a:schemeClr val="dk1"/>
              </a:solidFill>
              <a:latin typeface="Calibri"/>
              <a:ea typeface="Calibri"/>
              <a:cs typeface="Calibri"/>
              <a:sym typeface="Calibri"/>
            </a:endParaRPr>
          </a:p>
          <a:p>
            <a:pPr indent="-184150" lvl="0" marL="228600" rtl="0" algn="l">
              <a:lnSpc>
                <a:spcPct val="100000"/>
              </a:lnSpc>
              <a:spcBef>
                <a:spcPts val="600"/>
              </a:spcBef>
              <a:spcAft>
                <a:spcPts val="0"/>
              </a:spcAft>
              <a:buClr>
                <a:schemeClr val="dk1"/>
              </a:buClr>
              <a:buSzPts val="1100"/>
              <a:buFont typeface="Calibri"/>
              <a:buChar char="●"/>
            </a:pPr>
            <a:r>
              <a:rPr lang="en" sz="1100" strike="sngStrike">
                <a:solidFill>
                  <a:schemeClr val="dk1"/>
                </a:solidFill>
                <a:latin typeface="Calibri"/>
                <a:ea typeface="Calibri"/>
                <a:cs typeface="Calibri"/>
                <a:sym typeface="Calibri"/>
              </a:rPr>
              <a:t>Winter mixing between the northern and southern subunits may impact </a:t>
            </a:r>
            <a:r>
              <a:rPr lang="en" sz="1100" strike="sngStrike">
                <a:solidFill>
                  <a:schemeClr val="dk1"/>
                </a:solidFill>
                <a:latin typeface="Calibri"/>
                <a:ea typeface="Calibri"/>
                <a:cs typeface="Calibri"/>
                <a:sym typeface="Calibri"/>
              </a:rPr>
              <a:t>____</a:t>
            </a:r>
            <a:r>
              <a:rPr lang="en" sz="1100" strike="sngStrike">
                <a:solidFill>
                  <a:schemeClr val="dk1"/>
                </a:solidFill>
                <a:latin typeface="Calibri"/>
                <a:ea typeface="Calibri"/>
                <a:cs typeface="Calibri"/>
                <a:sym typeface="Calibri"/>
              </a:rPr>
              <a:t>; mixing is higher in years with less suitable winter habitat (i.e., when the shelf slope front is further offshore and shelf water volume is larger</a:t>
            </a:r>
            <a:r>
              <a:rPr lang="en" sz="1100" strike="sngStrike">
                <a:solidFill>
                  <a:schemeClr val="dk1"/>
                </a:solidFill>
                <a:latin typeface="Calibri"/>
                <a:ea typeface="Calibri"/>
                <a:cs typeface="Calibri"/>
                <a:sym typeface="Calibri"/>
              </a:rPr>
              <a:t>). </a:t>
            </a:r>
            <a:endParaRPr sz="1100" strike="sngStrike">
              <a:solidFill>
                <a:schemeClr val="dk1"/>
              </a:solidFill>
              <a:latin typeface="Calibri"/>
              <a:ea typeface="Calibri"/>
              <a:cs typeface="Calibri"/>
              <a:sym typeface="Calibri"/>
            </a:endParaRPr>
          </a:p>
          <a:p>
            <a:pPr indent="-184150" lvl="0" marL="2286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Overfishing is not occurring and the stock is not overfished</a:t>
            </a:r>
            <a:endParaRPr sz="1100">
              <a:solidFill>
                <a:schemeClr val="dk1"/>
              </a:solidFill>
              <a:latin typeface="Calibri"/>
              <a:ea typeface="Calibri"/>
              <a:cs typeface="Calibri"/>
              <a:sym typeface="Calibri"/>
            </a:endParaRPr>
          </a:p>
          <a:p>
            <a:pPr indent="-184150" lvl="0" marL="2286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Winter bottom temperature affects Recruitment</a:t>
            </a:r>
            <a:endParaRPr sz="1100">
              <a:solidFill>
                <a:schemeClr val="dk1"/>
              </a:solidFill>
              <a:latin typeface="Calibri"/>
              <a:ea typeface="Calibri"/>
              <a:cs typeface="Calibri"/>
              <a:sym typeface="Calibri"/>
            </a:endParaRPr>
          </a:p>
          <a:p>
            <a:pPr indent="-184150" lvl="0" marL="2286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Cold winter for northern subunit fish but near average for the southern subunit </a:t>
            </a:r>
            <a:r>
              <a:rPr lang="en" sz="1100">
                <a:solidFill>
                  <a:schemeClr val="dk1"/>
                </a:solidFill>
                <a:latin typeface="Calibri"/>
                <a:ea typeface="Calibri"/>
                <a:cs typeface="Calibri"/>
                <a:sym typeface="Calibri"/>
              </a:rPr>
              <a:t>(northern fish might have to travel further to find suitable winter habitat)</a:t>
            </a:r>
            <a:endParaRPr sz="1100">
              <a:solidFill>
                <a:schemeClr val="dk1"/>
              </a:solidFill>
              <a:latin typeface="Calibri"/>
              <a:ea typeface="Calibri"/>
              <a:cs typeface="Calibri"/>
              <a:sym typeface="Calibri"/>
            </a:endParaRPr>
          </a:p>
          <a:p>
            <a:pPr indent="-184150" lvl="0" marL="2286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Something about condition in 2024</a:t>
            </a:r>
            <a:endParaRPr sz="1100">
              <a:solidFill>
                <a:schemeClr val="dk1"/>
              </a:solidFill>
              <a:latin typeface="Calibri"/>
              <a:ea typeface="Calibri"/>
              <a:cs typeface="Calibri"/>
              <a:sym typeface="Calibri"/>
            </a:endParaRPr>
          </a:p>
          <a:p>
            <a:pPr indent="-184150" lvl="0" marL="2286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Socioeconomic takeaways - commercial</a:t>
            </a:r>
            <a:endParaRPr sz="1100">
              <a:solidFill>
                <a:schemeClr val="dk1"/>
              </a:solidFill>
              <a:latin typeface="Calibri"/>
              <a:ea typeface="Calibri"/>
              <a:cs typeface="Calibri"/>
              <a:sym typeface="Calibri"/>
            </a:endParaRPr>
          </a:p>
          <a:p>
            <a:pPr indent="-184150" lvl="0" marL="228600" rtl="0" algn="l">
              <a:lnSpc>
                <a:spcPct val="100000"/>
              </a:lnSpc>
              <a:spcBef>
                <a:spcPts val="600"/>
              </a:spcBef>
              <a:spcAft>
                <a:spcPts val="600"/>
              </a:spcAft>
              <a:buClr>
                <a:schemeClr val="dk1"/>
              </a:buClr>
              <a:buSzPts val="1100"/>
              <a:buFont typeface="Calibri"/>
              <a:buChar char="●"/>
            </a:pPr>
            <a:r>
              <a:rPr lang="en" sz="1100">
                <a:solidFill>
                  <a:schemeClr val="dk1"/>
                </a:solidFill>
                <a:latin typeface="Calibri"/>
                <a:ea typeface="Calibri"/>
                <a:cs typeface="Calibri"/>
                <a:sym typeface="Calibri"/>
              </a:rPr>
              <a:t>Socioeconomic takeaways - recreational</a:t>
            </a:r>
            <a:endParaRPr sz="1100">
              <a:solidFill>
                <a:schemeClr val="dk1"/>
              </a:solidFill>
              <a:latin typeface="Calibri"/>
              <a:ea typeface="Calibri"/>
              <a:cs typeface="Calibri"/>
              <a:sym typeface="Calibri"/>
            </a:endParaRPr>
          </a:p>
        </p:txBody>
      </p:sp>
      <p:pic>
        <p:nvPicPr>
          <p:cNvPr id="254" name="Google Shape;254;p27"/>
          <p:cNvPicPr preferRelativeResize="0"/>
          <p:nvPr/>
        </p:nvPicPr>
        <p:blipFill>
          <a:blip r:embed="rId6">
            <a:alphaModFix/>
          </a:blip>
          <a:stretch>
            <a:fillRect/>
          </a:stretch>
        </p:blipFill>
        <p:spPr>
          <a:xfrm>
            <a:off x="4262365" y="6669849"/>
            <a:ext cx="3341010" cy="1812625"/>
          </a:xfrm>
          <a:prstGeom prst="rect">
            <a:avLst/>
          </a:prstGeom>
          <a:noFill/>
          <a:ln cap="flat" cmpd="sng" w="19050">
            <a:solidFill>
              <a:schemeClr val="dk2"/>
            </a:solidFill>
            <a:prstDash val="solid"/>
            <a:round/>
            <a:headEnd len="sm" w="sm" type="none"/>
            <a:tailEnd len="sm" w="sm" type="none"/>
          </a:ln>
        </p:spPr>
      </p:pic>
      <p:pic>
        <p:nvPicPr>
          <p:cNvPr id="255" name="Google Shape;255;p27"/>
          <p:cNvPicPr preferRelativeResize="0"/>
          <p:nvPr/>
        </p:nvPicPr>
        <p:blipFill>
          <a:blip r:embed="rId7">
            <a:alphaModFix/>
          </a:blip>
          <a:stretch>
            <a:fillRect/>
          </a:stretch>
        </p:blipFill>
        <p:spPr>
          <a:xfrm>
            <a:off x="5627325" y="-84675"/>
            <a:ext cx="2078150" cy="1385450"/>
          </a:xfrm>
          <a:prstGeom prst="rect">
            <a:avLst/>
          </a:prstGeom>
          <a:noFill/>
          <a:ln>
            <a:noFill/>
          </a:ln>
        </p:spPr>
      </p:pic>
      <p:sp>
        <p:nvSpPr>
          <p:cNvPr id="256" name="Google Shape;256;p27"/>
          <p:cNvSpPr txBox="1"/>
          <p:nvPr/>
        </p:nvSpPr>
        <p:spPr>
          <a:xfrm>
            <a:off x="4654600" y="8462925"/>
            <a:ext cx="1769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Fish Condition</a:t>
            </a:r>
            <a:endParaRPr sz="1200">
              <a:solidFill>
                <a:schemeClr val="dk1"/>
              </a:solidFill>
            </a:endParaRPr>
          </a:p>
        </p:txBody>
      </p:sp>
      <p:pic>
        <p:nvPicPr>
          <p:cNvPr id="257" name="Google Shape;257;p27"/>
          <p:cNvPicPr preferRelativeResize="0"/>
          <p:nvPr/>
        </p:nvPicPr>
        <p:blipFill rotWithShape="1">
          <a:blip r:embed="rId8">
            <a:alphaModFix/>
          </a:blip>
          <a:srcRect b="36912" l="0" r="0" t="32074"/>
          <a:stretch/>
        </p:blipFill>
        <p:spPr>
          <a:xfrm>
            <a:off x="3510650" y="8815540"/>
            <a:ext cx="4238377" cy="6161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1569D">
                <a:alpha val="0"/>
              </a:srgbClr>
            </a:gs>
            <a:gs pos="100000">
              <a:srgbClr val="01569D">
                <a:alpha val="15294"/>
              </a:srgbClr>
            </a:gs>
          </a:gsLst>
          <a:lin ang="10801400" scaled="0"/>
        </a:gradFill>
      </p:bgPr>
    </p:bg>
    <p:spTree>
      <p:nvGrpSpPr>
        <p:cNvPr id="261" name="Shape 261"/>
        <p:cNvGrpSpPr/>
        <p:nvPr/>
      </p:nvGrpSpPr>
      <p:grpSpPr>
        <a:xfrm>
          <a:off x="0" y="0"/>
          <a:ext cx="0" cy="0"/>
          <a:chOff x="0" y="0"/>
          <a:chExt cx="0" cy="0"/>
        </a:xfrm>
      </p:grpSpPr>
      <p:cxnSp>
        <p:nvCxnSpPr>
          <p:cNvPr id="262" name="Google Shape;262;p28"/>
          <p:cNvCxnSpPr/>
          <p:nvPr/>
        </p:nvCxnSpPr>
        <p:spPr>
          <a:xfrm>
            <a:off x="219450" y="9603000"/>
            <a:ext cx="7333500" cy="9000"/>
          </a:xfrm>
          <a:prstGeom prst="straightConnector1">
            <a:avLst/>
          </a:prstGeom>
          <a:noFill/>
          <a:ln cap="flat" cmpd="sng" w="19050">
            <a:solidFill>
              <a:srgbClr val="073763"/>
            </a:solidFill>
            <a:prstDash val="solid"/>
            <a:round/>
            <a:headEnd len="med" w="med" type="none"/>
            <a:tailEnd len="med" w="med" type="none"/>
          </a:ln>
          <a:effectLst>
            <a:outerShdw blurRad="57150" rotWithShape="0" algn="bl" dir="5400000" dist="19050">
              <a:srgbClr val="000000">
                <a:alpha val="50000"/>
              </a:srgbClr>
            </a:outerShdw>
          </a:effectLst>
        </p:spPr>
      </p:cxnSp>
      <p:graphicFrame>
        <p:nvGraphicFramePr>
          <p:cNvPr id="263" name="Google Shape;263;p28"/>
          <p:cNvGraphicFramePr/>
          <p:nvPr/>
        </p:nvGraphicFramePr>
        <p:xfrm>
          <a:off x="219450" y="255288"/>
          <a:ext cx="3000000" cy="3000000"/>
        </p:xfrm>
        <a:graphic>
          <a:graphicData uri="http://schemas.openxmlformats.org/drawingml/2006/table">
            <a:tbl>
              <a:tblPr>
                <a:noFill/>
                <a:tableStyleId>{81DF19E5-8F80-466B-8479-E99F306B0E5C}</a:tableStyleId>
              </a:tblPr>
              <a:tblGrid>
                <a:gridCol w="1103850"/>
                <a:gridCol w="1147025"/>
                <a:gridCol w="2020175"/>
                <a:gridCol w="3102950"/>
              </a:tblGrid>
              <a:tr h="497625">
                <a:tc>
                  <a:txBody>
                    <a:bodyPr/>
                    <a:lstStyle/>
                    <a:p>
                      <a:pPr indent="0" lvl="0" marL="0" rtl="0" algn="ctr">
                        <a:spcBef>
                          <a:spcPts val="0"/>
                        </a:spcBef>
                        <a:spcAft>
                          <a:spcPts val="0"/>
                        </a:spcAft>
                        <a:buNone/>
                      </a:pPr>
                      <a:r>
                        <a:rPr b="1" lang="en" sz="1000"/>
                        <a:t>Indicator</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Status in 2024</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Implications</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Time Series</a:t>
                      </a:r>
                      <a:endParaRPr b="1" sz="1000"/>
                    </a:p>
                  </a:txBody>
                  <a:tcPr marT="91425" marB="91425" marR="91425" marL="91425" anchor="ctr">
                    <a:solidFill>
                      <a:schemeClr val="lt2"/>
                    </a:solidFill>
                  </a:tcPr>
                </a:tc>
              </a:tr>
              <a:tr h="1082075">
                <a:tc>
                  <a:txBody>
                    <a:bodyPr/>
                    <a:lstStyle/>
                    <a:p>
                      <a:pPr indent="0" lvl="0" marL="0" rtl="0" algn="l">
                        <a:spcBef>
                          <a:spcPts val="0"/>
                        </a:spcBef>
                        <a:spcAft>
                          <a:spcPts val="0"/>
                        </a:spcAft>
                        <a:buNone/>
                      </a:pPr>
                      <a:r>
                        <a:rPr lang="en" sz="1000"/>
                        <a:t>Mean winter (Feb-Mar) bottom temperature - North (</a:t>
                      </a:r>
                      <a:r>
                        <a:rPr lang="en" sz="1000"/>
                        <a:t>°C)</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Cold: below 8C</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Cold winter temperatures may increase the mortality of </a:t>
                      </a:r>
                      <a:r>
                        <a:rPr lang="en" sz="1000"/>
                        <a:t>young-of-the-year fish, resulting in smaller year class</a:t>
                      </a:r>
                      <a:r>
                        <a:rPr lang="en" sz="1000"/>
                        <a:t>es. </a:t>
                      </a:r>
                      <a:r>
                        <a:rPr lang="en" sz="1000"/>
                        <a:t>Bottom temperature data comes from GLORYS, a modeled product </a:t>
                      </a:r>
                      <a:endParaRPr sz="800">
                        <a:solidFill>
                          <a:schemeClr val="dk1"/>
                        </a:solidFill>
                      </a:endParaRPr>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382675">
                <a:tc>
                  <a:txBody>
                    <a:bodyPr/>
                    <a:lstStyle/>
                    <a:p>
                      <a:pPr indent="0" lvl="0" marL="0" rtl="0" algn="l">
                        <a:spcBef>
                          <a:spcPts val="0"/>
                        </a:spcBef>
                        <a:spcAft>
                          <a:spcPts val="0"/>
                        </a:spcAft>
                        <a:buNone/>
                      </a:pPr>
                      <a:r>
                        <a:rPr lang="en" sz="1000">
                          <a:solidFill>
                            <a:schemeClr val="dk1"/>
                          </a:solidFill>
                        </a:rPr>
                        <a:t>Mean winter (Feb-Mar) bottom temperature - South </a:t>
                      </a:r>
                      <a:r>
                        <a:rPr lang="en" sz="1000">
                          <a:solidFill>
                            <a:schemeClr val="dk1"/>
                          </a:solidFill>
                        </a:rPr>
                        <a:t>(°C)</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Neutral: above 8C</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Combined with cold temperatures in the northern region, may result in northern fish moving into the southern region during winter, </a:t>
                      </a:r>
                      <a:r>
                        <a:rPr lang="en" sz="1000"/>
                        <a:t>leading to potential misallocation of catch between the northern and southern stock subuni</a:t>
                      </a:r>
                      <a:r>
                        <a:rPr lang="en" sz="1000"/>
                        <a:t>ts.</a:t>
                      </a:r>
                      <a:endParaRPr sz="800"/>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513575">
                <a:tc>
                  <a:txBody>
                    <a:bodyPr/>
                    <a:lstStyle/>
                    <a:p>
                      <a:pPr indent="0" lvl="0" marL="0" rtl="0" algn="l">
                        <a:spcBef>
                          <a:spcPts val="0"/>
                        </a:spcBef>
                        <a:spcAft>
                          <a:spcPts val="0"/>
                        </a:spcAft>
                        <a:buNone/>
                      </a:pPr>
                      <a:r>
                        <a:rPr lang="en" sz="1000">
                          <a:solidFill>
                            <a:schemeClr val="dk1"/>
                          </a:solidFill>
                        </a:rPr>
                        <a:t>Shelf water volume (km</a:t>
                      </a:r>
                      <a:r>
                        <a:rPr baseline="30000" lang="en" sz="1000">
                          <a:solidFill>
                            <a:schemeClr val="dk1"/>
                          </a:solidFill>
                        </a:rPr>
                        <a:t>3</a:t>
                      </a:r>
                      <a:r>
                        <a:rPr lang="en" sz="1000">
                          <a:solidFill>
                            <a:schemeClr val="dk1"/>
                          </a:solidFill>
                        </a:rPr>
                        <a:t>)</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t>N/A (no data for 2024)</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Shelf water volume is a proxy for suitable winter habitat. </a:t>
                      </a:r>
                      <a:r>
                        <a:rPr lang="en" sz="1000">
                          <a:solidFill>
                            <a:schemeClr val="dk1"/>
                          </a:solidFill>
                        </a:rPr>
                        <a:t>Shelf water volume dataset is created from </a:t>
                      </a:r>
                      <a:r>
                        <a:rPr i="1" lang="en" sz="1000">
                          <a:solidFill>
                            <a:schemeClr val="dk1"/>
                          </a:solidFill>
                        </a:rPr>
                        <a:t>in situ</a:t>
                      </a:r>
                      <a:r>
                        <a:rPr lang="en" sz="1000">
                          <a:solidFill>
                            <a:schemeClr val="dk1"/>
                          </a:solidFill>
                        </a:rPr>
                        <a:t> data and there has been no winter sampling since 2022; need additional indicators to inform stock subunit mixing</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998725">
                <a:tc>
                  <a:txBody>
                    <a:bodyPr/>
                    <a:lstStyle/>
                    <a:p>
                      <a:pPr indent="0" lvl="0" marL="0" rtl="0" algn="l">
                        <a:spcBef>
                          <a:spcPts val="0"/>
                        </a:spcBef>
                        <a:spcAft>
                          <a:spcPts val="0"/>
                        </a:spcAft>
                        <a:buNone/>
                      </a:pPr>
                      <a:r>
                        <a:rPr lang="en" sz="1000"/>
                        <a:t>MRIP r</a:t>
                      </a:r>
                      <a:r>
                        <a:rPr lang="en" sz="1000"/>
                        <a:t>ecreational trips (</a:t>
                      </a:r>
                      <a:r>
                        <a:rPr lang="en" sz="1000">
                          <a:solidFill>
                            <a:schemeClr val="dk1"/>
                          </a:solidFill>
                        </a:rPr>
                        <a:t>millions</a:t>
                      </a:r>
                      <a:r>
                        <a:rPr lang="en" sz="1000">
                          <a:solidFill>
                            <a:schemeClr val="dk1"/>
                          </a:solidFill>
                        </a:rPr>
                        <a:t> of annual trips)</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High</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Important recreational fish</a:t>
                      </a:r>
                      <a:endParaRPr sz="800"/>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972250">
                <a:tc>
                  <a:txBody>
                    <a:bodyPr/>
                    <a:lstStyle/>
                    <a:p>
                      <a:pPr indent="0" lvl="0" marL="0" rtl="0" algn="l">
                        <a:spcBef>
                          <a:spcPts val="0"/>
                        </a:spcBef>
                        <a:spcAft>
                          <a:spcPts val="0"/>
                        </a:spcAft>
                        <a:buNone/>
                      </a:pPr>
                      <a:r>
                        <a:rPr lang="en" sz="1000"/>
                        <a:t>MRIP r</a:t>
                      </a:r>
                      <a:r>
                        <a:rPr lang="en" sz="1000"/>
                        <a:t>ecreational catch (millions of lbs)</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solidFill>
                            <a:schemeClr val="dk1"/>
                          </a:solidFill>
                        </a:rPr>
                        <a:t>Neutral/high</a:t>
                      </a:r>
                      <a:endParaRPr sz="1000"/>
                    </a:p>
                  </a:txBody>
                  <a:tcPr marT="91425" marB="91425" marR="91425" marL="91425">
                    <a:solidFill>
                      <a:schemeClr val="lt1"/>
                    </a:solidFill>
                  </a:tcPr>
                </a:tc>
                <a:tc>
                  <a:txBody>
                    <a:bodyPr/>
                    <a:lstStyle/>
                    <a:p>
                      <a:pPr indent="0" lvl="0" marL="0" rtl="0" algn="l">
                        <a:spcBef>
                          <a:spcPts val="0"/>
                        </a:spcBef>
                        <a:spcAft>
                          <a:spcPts val="800"/>
                        </a:spcAft>
                        <a:buClr>
                          <a:schemeClr val="dk1"/>
                        </a:buClr>
                        <a:buSzPts val="1100"/>
                        <a:buFont typeface="Arial"/>
                        <a:buNone/>
                      </a:pPr>
                      <a:r>
                        <a:rPr lang="en" sz="1000"/>
                        <a:t>Important recreational fish</a:t>
                      </a:r>
                      <a:endParaRPr sz="800"/>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961875">
                <a:tc>
                  <a:txBody>
                    <a:bodyPr/>
                    <a:lstStyle/>
                    <a:p>
                      <a:pPr indent="0" lvl="0" marL="0" rtl="0" algn="l">
                        <a:spcBef>
                          <a:spcPts val="0"/>
                        </a:spcBef>
                        <a:spcAft>
                          <a:spcPts val="0"/>
                        </a:spcAft>
                        <a:buNone/>
                      </a:pPr>
                      <a:r>
                        <a:rPr lang="en" sz="1000"/>
                        <a:t>MRIP r</a:t>
                      </a:r>
                      <a:r>
                        <a:rPr lang="en" sz="1000"/>
                        <a:t>ecreational landings (millions of lbs)</a:t>
                      </a:r>
                      <a:endParaRPr sz="1000"/>
                    </a:p>
                    <a:p>
                      <a:pPr indent="0" lvl="0" marL="0" rtl="0" algn="l">
                        <a:spcBef>
                          <a:spcPts val="0"/>
                        </a:spcBef>
                        <a:spcAft>
                          <a:spcPts val="0"/>
                        </a:spcAft>
                        <a:buNone/>
                      </a:pPr>
                      <a:r>
                        <a:t/>
                      </a:r>
                      <a:endParaRPr sz="1000"/>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Neutral/Low</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Catch-and-release fishery</a:t>
                      </a:r>
                      <a:r>
                        <a:rPr lang="en" sz="1000"/>
                        <a:t>, recent management measures being implemented to reduce recreational harvest.</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800"/>
                    </a:p>
                  </a:txBody>
                  <a:tcPr marT="91425" marB="91425" marR="91425" marL="91425">
                    <a:solidFill>
                      <a:schemeClr val="lt1"/>
                    </a:solidFill>
                  </a:tcPr>
                </a:tc>
              </a:tr>
              <a:tr h="951150">
                <a:tc>
                  <a:txBody>
                    <a:bodyPr/>
                    <a:lstStyle/>
                    <a:p>
                      <a:pPr indent="0" lvl="0" marL="0" rtl="0" algn="l">
                        <a:spcBef>
                          <a:spcPts val="0"/>
                        </a:spcBef>
                        <a:spcAft>
                          <a:spcPts val="0"/>
                        </a:spcAft>
                        <a:buNone/>
                      </a:pPr>
                      <a:r>
                        <a:rPr lang="en" sz="1000"/>
                        <a:t>Commercial landings</a:t>
                      </a:r>
                      <a:r>
                        <a:rPr lang="en" sz="1000"/>
                        <a:t> (millions of lbs)</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High</a:t>
                      </a:r>
                      <a:endParaRPr sz="1000"/>
                    </a:p>
                  </a:txBody>
                  <a:tcPr marT="91425" marB="91425" marR="91425" marL="91425">
                    <a:lnL cap="flat" cmpd="sng" w="9525">
                      <a:solidFill>
                        <a:srgbClr val="9E9E9E"/>
                      </a:solidFill>
                      <a:prstDash val="solid"/>
                      <a:round/>
                      <a:headEnd len="sm" w="sm" type="none"/>
                      <a:tailEnd len="sm" w="sm" type="none"/>
                    </a:lnL>
                    <a:solidFill>
                      <a:schemeClr val="lt1"/>
                    </a:solidFill>
                  </a:tcPr>
                </a:tc>
                <a:tc>
                  <a:txBody>
                    <a:bodyPr/>
                    <a:lstStyle/>
                    <a:p>
                      <a:pPr indent="0" lvl="0" marL="0" rtl="0" algn="l">
                        <a:spcBef>
                          <a:spcPts val="0"/>
                        </a:spcBef>
                        <a:spcAft>
                          <a:spcPts val="0"/>
                        </a:spcAft>
                        <a:buNone/>
                      </a:pPr>
                      <a:r>
                        <a:rPr lang="en" sz="1000"/>
                        <a:t>Growing commercial value of black sea bass</a:t>
                      </a:r>
                      <a:r>
                        <a:rPr lang="en" sz="1000"/>
                        <a:t>.</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r>
              <a:tr h="1119650">
                <a:tc>
                  <a:txBody>
                    <a:bodyPr/>
                    <a:lstStyle/>
                    <a:p>
                      <a:pPr indent="0" lvl="0" marL="0" rtl="0" algn="l">
                        <a:spcBef>
                          <a:spcPts val="0"/>
                        </a:spcBef>
                        <a:spcAft>
                          <a:spcPts val="0"/>
                        </a:spcAft>
                        <a:buNone/>
                      </a:pPr>
                      <a:r>
                        <a:rPr lang="en" sz="1000"/>
                        <a:t>Number of c</a:t>
                      </a:r>
                      <a:r>
                        <a:rPr lang="en" sz="1000"/>
                        <a:t>ommercial vessels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Low</a:t>
                      </a:r>
                      <a:endParaRPr sz="1000"/>
                    </a:p>
                  </a:txBody>
                  <a:tcPr marT="91425" marB="91425" marR="91425" marL="91425">
                    <a:lnL cap="flat" cmpd="sng" w="9525">
                      <a:solidFill>
                        <a:srgbClr val="9E9E9E"/>
                      </a:solidFill>
                      <a:prstDash val="solid"/>
                      <a:round/>
                      <a:headEnd len="sm" w="sm" type="none"/>
                      <a:tailEnd len="sm" w="sm" type="none"/>
                    </a:lnL>
                    <a:solidFill>
                      <a:schemeClr val="lt1"/>
                    </a:solidFill>
                  </a:tcPr>
                </a:tc>
                <a:tc>
                  <a:txBody>
                    <a:bodyPr/>
                    <a:lstStyle/>
                    <a:p>
                      <a:pPr indent="0" lvl="0" marL="0" rtl="0" algn="l">
                        <a:spcBef>
                          <a:spcPts val="0"/>
                        </a:spcBef>
                        <a:spcAft>
                          <a:spcPts val="0"/>
                        </a:spcAft>
                        <a:buNone/>
                      </a:pPr>
                      <a:r>
                        <a:rPr lang="en" sz="1000"/>
                        <a:t>The number of active vessels landing black sea bass has been decreasing since 2017, which could impact revenue distributions and fleet </a:t>
                      </a:r>
                      <a:r>
                        <a:rPr lang="en" sz="1000"/>
                        <a:t>diversity</a:t>
                      </a:r>
                      <a:endParaRPr sz="8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r>
            </a:tbl>
          </a:graphicData>
        </a:graphic>
      </p:graphicFrame>
      <p:sp>
        <p:nvSpPr>
          <p:cNvPr id="264" name="Google Shape;264;p28"/>
          <p:cNvSpPr txBox="1"/>
          <p:nvPr/>
        </p:nvSpPr>
        <p:spPr>
          <a:xfrm>
            <a:off x="1678434" y="9916575"/>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B5394"/>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B5394"/>
              </a:solidFill>
              <a:latin typeface="Arial"/>
              <a:ea typeface="Arial"/>
              <a:cs typeface="Arial"/>
              <a:sym typeface="Arial"/>
            </a:endParaRPr>
          </a:p>
        </p:txBody>
      </p:sp>
      <p:pic>
        <p:nvPicPr>
          <p:cNvPr id="265" name="Google Shape;265;p28"/>
          <p:cNvPicPr preferRelativeResize="0"/>
          <p:nvPr/>
        </p:nvPicPr>
        <p:blipFill rotWithShape="1">
          <a:blip r:embed="rId3">
            <a:alphaModFix/>
          </a:blip>
          <a:srcRect b="76172" l="41019" r="47677" t="11331"/>
          <a:stretch/>
        </p:blipFill>
        <p:spPr>
          <a:xfrm>
            <a:off x="1920150" y="7144234"/>
            <a:ext cx="477450" cy="443917"/>
          </a:xfrm>
          <a:prstGeom prst="rect">
            <a:avLst/>
          </a:prstGeom>
          <a:noFill/>
          <a:ln>
            <a:noFill/>
          </a:ln>
        </p:spPr>
      </p:pic>
      <p:pic>
        <p:nvPicPr>
          <p:cNvPr id="266" name="Google Shape;266;p28"/>
          <p:cNvPicPr preferRelativeResize="0"/>
          <p:nvPr/>
        </p:nvPicPr>
        <p:blipFill rotWithShape="1">
          <a:blip r:embed="rId3">
            <a:alphaModFix/>
          </a:blip>
          <a:srcRect b="76172" l="41019" r="47677" t="11331"/>
          <a:stretch/>
        </p:blipFill>
        <p:spPr>
          <a:xfrm>
            <a:off x="1507563" y="8992863"/>
            <a:ext cx="736826" cy="685100"/>
          </a:xfrm>
          <a:prstGeom prst="rect">
            <a:avLst/>
          </a:prstGeom>
          <a:noFill/>
          <a:ln>
            <a:noFill/>
          </a:ln>
        </p:spPr>
      </p:pic>
      <p:pic>
        <p:nvPicPr>
          <p:cNvPr id="267" name="Google Shape;267;p28"/>
          <p:cNvPicPr preferRelativeResize="0"/>
          <p:nvPr/>
        </p:nvPicPr>
        <p:blipFill>
          <a:blip r:embed="rId4">
            <a:alphaModFix/>
          </a:blip>
          <a:stretch>
            <a:fillRect/>
          </a:stretch>
        </p:blipFill>
        <p:spPr>
          <a:xfrm>
            <a:off x="1518775" y="3806950"/>
            <a:ext cx="714375" cy="647700"/>
          </a:xfrm>
          <a:prstGeom prst="rect">
            <a:avLst/>
          </a:prstGeom>
          <a:noFill/>
          <a:ln>
            <a:noFill/>
          </a:ln>
        </p:spPr>
      </p:pic>
      <p:pic>
        <p:nvPicPr>
          <p:cNvPr id="268" name="Google Shape;268;p28"/>
          <p:cNvPicPr preferRelativeResize="0"/>
          <p:nvPr/>
        </p:nvPicPr>
        <p:blipFill rotWithShape="1">
          <a:blip r:embed="rId5">
            <a:alphaModFix/>
          </a:blip>
          <a:srcRect b="0" l="8088" r="0" t="0"/>
          <a:stretch/>
        </p:blipFill>
        <p:spPr>
          <a:xfrm>
            <a:off x="1365249" y="6134800"/>
            <a:ext cx="554900" cy="443925"/>
          </a:xfrm>
          <a:prstGeom prst="rect">
            <a:avLst/>
          </a:prstGeom>
          <a:noFill/>
          <a:ln>
            <a:noFill/>
          </a:ln>
        </p:spPr>
      </p:pic>
      <p:pic>
        <p:nvPicPr>
          <p:cNvPr id="269" name="Google Shape;269;p28"/>
          <p:cNvPicPr preferRelativeResize="0"/>
          <p:nvPr/>
        </p:nvPicPr>
        <p:blipFill>
          <a:blip r:embed="rId6">
            <a:alphaModFix/>
          </a:blip>
          <a:stretch>
            <a:fillRect/>
          </a:stretch>
        </p:blipFill>
        <p:spPr>
          <a:xfrm>
            <a:off x="1507571" y="5037898"/>
            <a:ext cx="736825" cy="592214"/>
          </a:xfrm>
          <a:prstGeom prst="rect">
            <a:avLst/>
          </a:prstGeom>
          <a:noFill/>
          <a:ln>
            <a:noFill/>
          </a:ln>
        </p:spPr>
      </p:pic>
      <p:pic>
        <p:nvPicPr>
          <p:cNvPr id="270" name="Google Shape;270;p28"/>
          <p:cNvPicPr preferRelativeResize="0"/>
          <p:nvPr/>
        </p:nvPicPr>
        <p:blipFill rotWithShape="1">
          <a:blip r:embed="rId5">
            <a:alphaModFix/>
          </a:blip>
          <a:srcRect b="0" l="8088" r="0" t="0"/>
          <a:stretch/>
        </p:blipFill>
        <p:spPr>
          <a:xfrm>
            <a:off x="1365249" y="7144225"/>
            <a:ext cx="554900" cy="443925"/>
          </a:xfrm>
          <a:prstGeom prst="rect">
            <a:avLst/>
          </a:prstGeom>
          <a:noFill/>
          <a:ln>
            <a:noFill/>
          </a:ln>
        </p:spPr>
      </p:pic>
      <p:pic>
        <p:nvPicPr>
          <p:cNvPr id="271" name="Google Shape;271;p28"/>
          <p:cNvPicPr preferRelativeResize="0"/>
          <p:nvPr/>
        </p:nvPicPr>
        <p:blipFill>
          <a:blip r:embed="rId6">
            <a:alphaModFix/>
          </a:blip>
          <a:stretch>
            <a:fillRect/>
          </a:stretch>
        </p:blipFill>
        <p:spPr>
          <a:xfrm>
            <a:off x="1857002" y="6114134"/>
            <a:ext cx="603750" cy="485266"/>
          </a:xfrm>
          <a:prstGeom prst="rect">
            <a:avLst/>
          </a:prstGeom>
          <a:noFill/>
          <a:ln>
            <a:noFill/>
          </a:ln>
        </p:spPr>
      </p:pic>
      <p:pic>
        <p:nvPicPr>
          <p:cNvPr id="272" name="Google Shape;272;p28"/>
          <p:cNvPicPr preferRelativeResize="0"/>
          <p:nvPr/>
        </p:nvPicPr>
        <p:blipFill>
          <a:blip r:embed="rId5">
            <a:alphaModFix/>
          </a:blip>
          <a:stretch>
            <a:fillRect/>
          </a:stretch>
        </p:blipFill>
        <p:spPr>
          <a:xfrm>
            <a:off x="1473279" y="2347802"/>
            <a:ext cx="805409" cy="592225"/>
          </a:xfrm>
          <a:prstGeom prst="rect">
            <a:avLst/>
          </a:prstGeom>
          <a:noFill/>
          <a:ln>
            <a:noFill/>
          </a:ln>
        </p:spPr>
      </p:pic>
      <p:pic>
        <p:nvPicPr>
          <p:cNvPr id="273" name="Google Shape;273;p28"/>
          <p:cNvPicPr preferRelativeResize="0"/>
          <p:nvPr/>
        </p:nvPicPr>
        <p:blipFill>
          <a:blip r:embed="rId6">
            <a:alphaModFix/>
          </a:blip>
          <a:stretch>
            <a:fillRect/>
          </a:stretch>
        </p:blipFill>
        <p:spPr>
          <a:xfrm>
            <a:off x="1518773" y="8003411"/>
            <a:ext cx="714375" cy="574192"/>
          </a:xfrm>
          <a:prstGeom prst="rect">
            <a:avLst/>
          </a:prstGeom>
          <a:noFill/>
          <a:ln>
            <a:noFill/>
          </a:ln>
        </p:spPr>
      </p:pic>
      <p:pic>
        <p:nvPicPr>
          <p:cNvPr id="274" name="Google Shape;274;p28"/>
          <p:cNvPicPr preferRelativeResize="0"/>
          <p:nvPr/>
        </p:nvPicPr>
        <p:blipFill rotWithShape="1">
          <a:blip r:embed="rId7">
            <a:alphaModFix/>
          </a:blip>
          <a:srcRect b="0" l="3872" r="2142" t="0"/>
          <a:stretch/>
        </p:blipFill>
        <p:spPr>
          <a:xfrm>
            <a:off x="4581525" y="975525"/>
            <a:ext cx="2835850" cy="852000"/>
          </a:xfrm>
          <a:prstGeom prst="rect">
            <a:avLst/>
          </a:prstGeom>
          <a:noFill/>
          <a:ln>
            <a:noFill/>
          </a:ln>
        </p:spPr>
      </p:pic>
      <p:pic>
        <p:nvPicPr>
          <p:cNvPr id="275" name="Google Shape;275;p28"/>
          <p:cNvPicPr preferRelativeResize="0"/>
          <p:nvPr/>
        </p:nvPicPr>
        <p:blipFill rotWithShape="1">
          <a:blip r:embed="rId8">
            <a:alphaModFix/>
          </a:blip>
          <a:srcRect b="0" l="3873" r="0" t="0"/>
          <a:stretch/>
        </p:blipFill>
        <p:spPr>
          <a:xfrm>
            <a:off x="4581525" y="2176000"/>
            <a:ext cx="2900552" cy="865025"/>
          </a:xfrm>
          <a:prstGeom prst="rect">
            <a:avLst/>
          </a:prstGeom>
          <a:noFill/>
          <a:ln>
            <a:noFill/>
          </a:ln>
        </p:spPr>
      </p:pic>
      <p:pic>
        <p:nvPicPr>
          <p:cNvPr id="276" name="Google Shape;276;p28"/>
          <p:cNvPicPr preferRelativeResize="0"/>
          <p:nvPr/>
        </p:nvPicPr>
        <p:blipFill rotWithShape="1">
          <a:blip r:embed="rId9">
            <a:alphaModFix/>
          </a:blip>
          <a:srcRect b="4812" l="2353" r="0" t="5056"/>
          <a:stretch/>
        </p:blipFill>
        <p:spPr>
          <a:xfrm>
            <a:off x="4561375" y="4870100"/>
            <a:ext cx="2946652" cy="777525"/>
          </a:xfrm>
          <a:prstGeom prst="rect">
            <a:avLst/>
          </a:prstGeom>
          <a:noFill/>
          <a:ln>
            <a:noFill/>
          </a:ln>
        </p:spPr>
      </p:pic>
      <p:pic>
        <p:nvPicPr>
          <p:cNvPr id="277" name="Google Shape;277;p28"/>
          <p:cNvPicPr preferRelativeResize="0"/>
          <p:nvPr/>
        </p:nvPicPr>
        <p:blipFill rotWithShape="1">
          <a:blip r:embed="rId10">
            <a:alphaModFix/>
          </a:blip>
          <a:srcRect b="0" l="3873" r="0" t="0"/>
          <a:stretch/>
        </p:blipFill>
        <p:spPr>
          <a:xfrm>
            <a:off x="4581500" y="5812950"/>
            <a:ext cx="2900577" cy="862650"/>
          </a:xfrm>
          <a:prstGeom prst="rect">
            <a:avLst/>
          </a:prstGeom>
          <a:noFill/>
          <a:ln>
            <a:noFill/>
          </a:ln>
        </p:spPr>
      </p:pic>
      <p:pic>
        <p:nvPicPr>
          <p:cNvPr id="278" name="Google Shape;278;p28"/>
          <p:cNvPicPr preferRelativeResize="0"/>
          <p:nvPr/>
        </p:nvPicPr>
        <p:blipFill rotWithShape="1">
          <a:blip r:embed="rId11">
            <a:alphaModFix/>
          </a:blip>
          <a:srcRect b="0" l="2353" r="0" t="0"/>
          <a:stretch/>
        </p:blipFill>
        <p:spPr>
          <a:xfrm>
            <a:off x="4535425" y="6812200"/>
            <a:ext cx="2946652" cy="862650"/>
          </a:xfrm>
          <a:prstGeom prst="rect">
            <a:avLst/>
          </a:prstGeom>
          <a:noFill/>
          <a:ln>
            <a:noFill/>
          </a:ln>
        </p:spPr>
      </p:pic>
      <p:pic>
        <p:nvPicPr>
          <p:cNvPr id="279" name="Google Shape;279;p28"/>
          <p:cNvPicPr preferRelativeResize="0"/>
          <p:nvPr/>
        </p:nvPicPr>
        <p:blipFill rotWithShape="1">
          <a:blip r:embed="rId12">
            <a:alphaModFix/>
          </a:blip>
          <a:srcRect b="0" l="3873" r="0" t="0"/>
          <a:stretch/>
        </p:blipFill>
        <p:spPr>
          <a:xfrm>
            <a:off x="4581525" y="7735250"/>
            <a:ext cx="2900552" cy="865025"/>
          </a:xfrm>
          <a:prstGeom prst="rect">
            <a:avLst/>
          </a:prstGeom>
          <a:noFill/>
          <a:ln>
            <a:noFill/>
          </a:ln>
        </p:spPr>
      </p:pic>
      <p:pic>
        <p:nvPicPr>
          <p:cNvPr id="280" name="Google Shape;280;p28"/>
          <p:cNvPicPr preferRelativeResize="0"/>
          <p:nvPr/>
        </p:nvPicPr>
        <p:blipFill rotWithShape="1">
          <a:blip r:embed="rId13">
            <a:alphaModFix/>
          </a:blip>
          <a:srcRect b="0" l="3873" r="0" t="0"/>
          <a:stretch/>
        </p:blipFill>
        <p:spPr>
          <a:xfrm>
            <a:off x="4599237" y="8766400"/>
            <a:ext cx="2900552" cy="862650"/>
          </a:xfrm>
          <a:prstGeom prst="rect">
            <a:avLst/>
          </a:prstGeom>
          <a:noFill/>
          <a:ln>
            <a:noFill/>
          </a:ln>
        </p:spPr>
      </p:pic>
      <p:sp>
        <p:nvSpPr>
          <p:cNvPr id="281" name="Google Shape;281;p28"/>
          <p:cNvSpPr/>
          <p:nvPr/>
        </p:nvSpPr>
        <p:spPr>
          <a:xfrm rot="10795740">
            <a:off x="1754912" y="1329762"/>
            <a:ext cx="242100" cy="270300"/>
          </a:xfrm>
          <a:prstGeom prst="upArrow">
            <a:avLst>
              <a:gd fmla="val 50000" name="adj1"/>
              <a:gd fmla="val 50000" name="adj2"/>
            </a:avLst>
          </a:prstGeom>
          <a:solidFill>
            <a:srgbClr val="9E9E9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28"/>
          <p:cNvSpPr/>
          <p:nvPr/>
        </p:nvSpPr>
        <p:spPr>
          <a:xfrm>
            <a:off x="1593363" y="1202838"/>
            <a:ext cx="565200" cy="69300"/>
          </a:xfrm>
          <a:prstGeom prst="rect">
            <a:avLst/>
          </a:prstGeom>
          <a:solidFill>
            <a:srgbClr val="9E9E9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3" name="Google Shape;283;p28"/>
          <p:cNvPicPr preferRelativeResize="0"/>
          <p:nvPr/>
        </p:nvPicPr>
        <p:blipFill rotWithShape="1">
          <a:blip r:embed="rId14">
            <a:alphaModFix/>
          </a:blip>
          <a:srcRect b="3975" l="0" r="0" t="2048"/>
          <a:stretch/>
        </p:blipFill>
        <p:spPr>
          <a:xfrm>
            <a:off x="4535425" y="3290900"/>
            <a:ext cx="3017525" cy="1419225"/>
          </a:xfrm>
          <a:prstGeom prst="rect">
            <a:avLst/>
          </a:prstGeom>
          <a:noFill/>
          <a:ln>
            <a:noFill/>
          </a:ln>
        </p:spPr>
      </p:pic>
      <p:sp>
        <p:nvSpPr>
          <p:cNvPr id="284" name="Google Shape;284;p28"/>
          <p:cNvSpPr txBox="1"/>
          <p:nvPr/>
        </p:nvSpPr>
        <p:spPr>
          <a:xfrm>
            <a:off x="1365238" y="1569075"/>
            <a:ext cx="11556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E9E9E"/>
                </a:solidFill>
              </a:rPr>
              <a:t>B</a:t>
            </a:r>
            <a:r>
              <a:rPr lang="en" sz="900">
                <a:solidFill>
                  <a:srgbClr val="9E9E9E"/>
                </a:solidFill>
              </a:rPr>
              <a:t>elow threshold</a:t>
            </a:r>
            <a:endParaRPr sz="900">
              <a:solidFill>
                <a:srgbClr val="9E9E9E"/>
              </a:solidFill>
            </a:endParaRPr>
          </a:p>
          <a:p>
            <a:pPr indent="0" lvl="0" marL="0" rtl="0" algn="l">
              <a:spcBef>
                <a:spcPts val="0"/>
              </a:spcBef>
              <a:spcAft>
                <a:spcPts val="0"/>
              </a:spcAft>
              <a:buNone/>
            </a:pPr>
            <a:r>
              <a:t/>
            </a:r>
            <a:endParaRPr sz="12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8" name="Shape 288"/>
        <p:cNvGrpSpPr/>
        <p:nvPr/>
      </p:nvGrpSpPr>
      <p:grpSpPr>
        <a:xfrm>
          <a:off x="0" y="0"/>
          <a:ext cx="0" cy="0"/>
          <a:chOff x="0" y="0"/>
          <a:chExt cx="0" cy="0"/>
        </a:xfrm>
      </p:grpSpPr>
      <p:sp>
        <p:nvSpPr>
          <p:cNvPr id="289" name="Google Shape;289;p29"/>
          <p:cNvSpPr txBox="1"/>
          <p:nvPr/>
        </p:nvSpPr>
        <p:spPr>
          <a:xfrm>
            <a:off x="905850" y="978375"/>
            <a:ext cx="6184800" cy="1332600"/>
          </a:xfrm>
          <a:prstGeom prst="rect">
            <a:avLst/>
          </a:prstGeom>
          <a:noFill/>
          <a:ln>
            <a:noFill/>
          </a:ln>
        </p:spPr>
        <p:txBody>
          <a:bodyPr anchorCtr="0" anchor="t" bIns="0" lIns="0" spcFirstLastPara="1" rIns="0" wrap="square" tIns="0">
            <a:spAutoFit/>
          </a:bodyPr>
          <a:lstStyle/>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Black Sea Bass (</a:t>
            </a:r>
            <a:r>
              <a:rPr b="1" i="1" lang="en" sz="2300">
                <a:solidFill>
                  <a:srgbClr val="01569D"/>
                </a:solidFill>
                <a:latin typeface="Arial Narrow"/>
                <a:ea typeface="Arial Narrow"/>
                <a:cs typeface="Arial Narrow"/>
                <a:sym typeface="Arial Narrow"/>
              </a:rPr>
              <a:t>Centropristis</a:t>
            </a:r>
            <a:r>
              <a:rPr b="1" i="1" lang="en" sz="2300">
                <a:solidFill>
                  <a:srgbClr val="01569D"/>
                </a:solidFill>
                <a:latin typeface="Arial Narrow"/>
                <a:ea typeface="Arial Narrow"/>
                <a:cs typeface="Arial Narrow"/>
                <a:sym typeface="Arial Narrow"/>
              </a:rPr>
              <a:t> striata</a:t>
            </a:r>
            <a:r>
              <a:rPr b="1" lang="en" sz="2300">
                <a:solidFill>
                  <a:srgbClr val="01569D"/>
                </a:solidFill>
                <a:latin typeface="Arial Narrow"/>
                <a:ea typeface="Arial Narrow"/>
                <a:cs typeface="Arial Narrow"/>
                <a:sym typeface="Arial Narrow"/>
              </a:rPr>
              <a:t>)</a:t>
            </a:r>
            <a:endParaRPr b="1" sz="23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Ecosystem &amp; Socioeconomic Profile</a:t>
            </a:r>
            <a:r>
              <a:rPr b="1" lang="en" sz="2300">
                <a:solidFill>
                  <a:srgbClr val="01569D"/>
                </a:solidFill>
                <a:latin typeface="Arial Narrow"/>
                <a:ea typeface="Arial Narrow"/>
                <a:cs typeface="Arial Narrow"/>
                <a:sym typeface="Arial Narrow"/>
              </a:rPr>
              <a:t> Report Card</a:t>
            </a:r>
            <a:endParaRPr b="1" sz="23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1800">
                <a:solidFill>
                  <a:srgbClr val="01569D"/>
                </a:solidFill>
                <a:latin typeface="Arial Narrow"/>
                <a:ea typeface="Arial Narrow"/>
                <a:cs typeface="Arial Narrow"/>
                <a:sym typeface="Arial Narrow"/>
              </a:rPr>
              <a:t>Northeast Fisheries Science Center</a:t>
            </a:r>
            <a:endParaRPr b="1" sz="18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1800">
                <a:solidFill>
                  <a:srgbClr val="01569D"/>
                </a:solidFill>
                <a:latin typeface="Arial Narrow"/>
                <a:ea typeface="Arial Narrow"/>
                <a:cs typeface="Arial Narrow"/>
                <a:sym typeface="Arial Narrow"/>
              </a:rPr>
              <a:t>March 2025</a:t>
            </a:r>
            <a:endParaRPr b="1" sz="1800">
              <a:solidFill>
                <a:srgbClr val="01569D"/>
              </a:solidFill>
              <a:latin typeface="Arial Narrow"/>
              <a:ea typeface="Arial Narrow"/>
              <a:cs typeface="Arial Narrow"/>
              <a:sym typeface="Arial Narrow"/>
            </a:endParaRPr>
          </a:p>
        </p:txBody>
      </p:sp>
      <p:sp>
        <p:nvSpPr>
          <p:cNvPr id="290" name="Google Shape;290;p29"/>
          <p:cNvSpPr txBox="1"/>
          <p:nvPr/>
        </p:nvSpPr>
        <p:spPr>
          <a:xfrm>
            <a:off x="1990809" y="9738375"/>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1569D"/>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1569D"/>
              </a:solidFill>
              <a:latin typeface="Arial"/>
              <a:ea typeface="Arial"/>
              <a:cs typeface="Arial"/>
              <a:sym typeface="Arial"/>
            </a:endParaRPr>
          </a:p>
        </p:txBody>
      </p:sp>
      <p:sp>
        <p:nvSpPr>
          <p:cNvPr id="291" name="Google Shape;291;p29"/>
          <p:cNvSpPr txBox="1"/>
          <p:nvPr/>
        </p:nvSpPr>
        <p:spPr>
          <a:xfrm>
            <a:off x="60275" y="6784000"/>
            <a:ext cx="3475500" cy="294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dk1"/>
                </a:solidFill>
                <a:latin typeface="Calibri"/>
                <a:ea typeface="Calibri"/>
                <a:cs typeface="Calibri"/>
                <a:sym typeface="Calibri"/>
              </a:rPr>
              <a:t>According to the </a:t>
            </a:r>
            <a:r>
              <a:rPr lang="en" sz="1100" u="sng">
                <a:solidFill>
                  <a:schemeClr val="hlink"/>
                </a:solidFill>
                <a:latin typeface="Calibri"/>
                <a:ea typeface="Calibri"/>
                <a:cs typeface="Calibri"/>
                <a:sym typeface="Calibri"/>
                <a:hlinkClick r:id="rId4"/>
              </a:rPr>
              <a:t>2024 EAFM risk assessment</a:t>
            </a:r>
            <a:r>
              <a:rPr lang="en" sz="1100">
                <a:solidFill>
                  <a:schemeClr val="dk1"/>
                </a:solidFill>
                <a:latin typeface="Calibri"/>
                <a:ea typeface="Calibri"/>
                <a:cs typeface="Calibri"/>
                <a:sym typeface="Calibri"/>
              </a:rPr>
              <a:t> in the Mid-Atlantic, Black Sea Bass have …</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exposure to changes in climate </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risk of changing </a:t>
            </a:r>
            <a:r>
              <a:rPr lang="en" sz="1100">
                <a:solidFill>
                  <a:schemeClr val="dk1"/>
                </a:solidFill>
                <a:latin typeface="Calibri"/>
                <a:ea typeface="Calibri"/>
                <a:cs typeface="Calibri"/>
                <a:sym typeface="Calibri"/>
              </a:rPr>
              <a:t>distributions</a:t>
            </a:r>
            <a:r>
              <a:rPr lang="en" sz="1100">
                <a:solidFill>
                  <a:schemeClr val="dk1"/>
                </a:solidFill>
                <a:latin typeface="Calibri"/>
                <a:ea typeface="Calibri"/>
                <a:cs typeface="Calibri"/>
                <a:sym typeface="Calibri"/>
              </a:rPr>
              <a:t>; northward shift </a:t>
            </a:r>
            <a:r>
              <a:rPr lang="en" sz="1100">
                <a:solidFill>
                  <a:schemeClr val="dk1"/>
                </a:solidFill>
                <a:latin typeface="Calibri"/>
                <a:ea typeface="Calibri"/>
                <a:cs typeface="Calibri"/>
                <a:sym typeface="Calibri"/>
              </a:rPr>
              <a:t>into the Gulf of Maine</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risk of not achieving optimal yield due to threats to estuarine habitat</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prey availability risk indicated by declines in both the biomass of benthic invertebrate prey and black sea bass body condition </a:t>
            </a:r>
            <a:endParaRPr sz="1100">
              <a:solidFill>
                <a:schemeClr val="dk1"/>
              </a:solidFill>
              <a:latin typeface="Calibri"/>
              <a:ea typeface="Calibri"/>
              <a:cs typeface="Calibri"/>
              <a:sym typeface="Calibri"/>
            </a:endParaRPr>
          </a:p>
          <a:p>
            <a:pPr indent="-298450" lvl="0" marL="457200" rtl="0" algn="l">
              <a:lnSpc>
                <a:spcPct val="100000"/>
              </a:lnSpc>
              <a:spcBef>
                <a:spcPts val="600"/>
              </a:spcBef>
              <a:spcAft>
                <a:spcPts val="600"/>
              </a:spcAft>
              <a:buClr>
                <a:schemeClr val="dk1"/>
              </a:buClr>
              <a:buSzPts val="1100"/>
              <a:buFont typeface="Calibri"/>
              <a:buChar char="●"/>
            </a:pPr>
            <a:r>
              <a:rPr lang="en" sz="1100">
                <a:solidFill>
                  <a:schemeClr val="dk1"/>
                </a:solidFill>
                <a:latin typeface="Calibri"/>
                <a:ea typeface="Calibri"/>
                <a:cs typeface="Calibri"/>
                <a:sym typeface="Calibri"/>
              </a:rPr>
              <a:t>High risk to the recreational fishery due to catch exceeding harvesting limits in several years, regulatory complexity, and spatial mismatch of management bodies and locations of catch</a:t>
            </a:r>
            <a:endParaRPr sz="1100">
              <a:solidFill>
                <a:schemeClr val="dk1"/>
              </a:solidFill>
              <a:latin typeface="Calibri"/>
              <a:ea typeface="Calibri"/>
              <a:cs typeface="Calibri"/>
              <a:sym typeface="Calibri"/>
            </a:endParaRPr>
          </a:p>
        </p:txBody>
      </p:sp>
      <p:sp>
        <p:nvSpPr>
          <p:cNvPr id="292" name="Google Shape;292;p29"/>
          <p:cNvSpPr txBox="1"/>
          <p:nvPr/>
        </p:nvSpPr>
        <p:spPr>
          <a:xfrm>
            <a:off x="314725" y="6399088"/>
            <a:ext cx="72264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KEY POINTS FROM THE MID-ATLANTIC RISK ASSESSMENT</a:t>
            </a:r>
            <a:endParaRPr sz="1300">
              <a:solidFill>
                <a:srgbClr val="14487C"/>
              </a:solidFill>
              <a:latin typeface="Arial Black"/>
              <a:ea typeface="Arial Black"/>
              <a:cs typeface="Arial Black"/>
              <a:sym typeface="Arial Black"/>
            </a:endParaRPr>
          </a:p>
        </p:txBody>
      </p:sp>
      <p:pic>
        <p:nvPicPr>
          <p:cNvPr id="293" name="Google Shape;293;p29"/>
          <p:cNvPicPr preferRelativeResize="0"/>
          <p:nvPr/>
        </p:nvPicPr>
        <p:blipFill rotWithShape="1">
          <a:blip r:embed="rId5">
            <a:alphaModFix/>
          </a:blip>
          <a:srcRect b="26618" l="13571" r="2858" t="2454"/>
          <a:stretch/>
        </p:blipFill>
        <p:spPr>
          <a:xfrm>
            <a:off x="151650" y="2686050"/>
            <a:ext cx="3161100" cy="3582600"/>
          </a:xfrm>
          <a:prstGeom prst="rect">
            <a:avLst/>
          </a:prstGeom>
          <a:noFill/>
          <a:ln cap="flat" cmpd="sng" w="19050">
            <a:solidFill>
              <a:schemeClr val="dk2"/>
            </a:solidFill>
            <a:prstDash val="solid"/>
            <a:round/>
            <a:headEnd len="sm" w="sm" type="none"/>
            <a:tailEnd len="sm" w="sm" type="none"/>
          </a:ln>
        </p:spPr>
      </p:pic>
      <p:pic>
        <p:nvPicPr>
          <p:cNvPr id="294" name="Google Shape;294;p29"/>
          <p:cNvPicPr preferRelativeResize="0"/>
          <p:nvPr/>
        </p:nvPicPr>
        <p:blipFill>
          <a:blip r:embed="rId6">
            <a:alphaModFix/>
          </a:blip>
          <a:stretch>
            <a:fillRect/>
          </a:stretch>
        </p:blipFill>
        <p:spPr>
          <a:xfrm>
            <a:off x="5627325" y="-84675"/>
            <a:ext cx="2078150" cy="1385450"/>
          </a:xfrm>
          <a:prstGeom prst="rect">
            <a:avLst/>
          </a:prstGeom>
          <a:noFill/>
          <a:ln>
            <a:noFill/>
          </a:ln>
        </p:spPr>
      </p:pic>
      <p:pic>
        <p:nvPicPr>
          <p:cNvPr id="295" name="Google Shape;295;p29"/>
          <p:cNvPicPr preferRelativeResize="0"/>
          <p:nvPr/>
        </p:nvPicPr>
        <p:blipFill rotWithShape="1">
          <a:blip r:embed="rId7">
            <a:alphaModFix/>
          </a:blip>
          <a:srcRect b="36912" l="0" r="0" t="32074"/>
          <a:stretch/>
        </p:blipFill>
        <p:spPr>
          <a:xfrm>
            <a:off x="3392200" y="9015515"/>
            <a:ext cx="4238377" cy="616162"/>
          </a:xfrm>
          <a:prstGeom prst="rect">
            <a:avLst/>
          </a:prstGeom>
          <a:noFill/>
          <a:ln cap="flat" cmpd="sng" w="19050">
            <a:solidFill>
              <a:schemeClr val="dk2"/>
            </a:solidFill>
            <a:prstDash val="solid"/>
            <a:round/>
            <a:headEnd len="sm" w="sm" type="none"/>
            <a:tailEnd len="sm" w="sm" type="none"/>
          </a:ln>
        </p:spPr>
      </p:pic>
      <p:sp>
        <p:nvSpPr>
          <p:cNvPr id="296" name="Google Shape;296;p29"/>
          <p:cNvSpPr txBox="1"/>
          <p:nvPr/>
        </p:nvSpPr>
        <p:spPr>
          <a:xfrm>
            <a:off x="3892975" y="2472300"/>
            <a:ext cx="3587400" cy="3912600"/>
          </a:xfrm>
          <a:prstGeom prst="rect">
            <a:avLst/>
          </a:prstGeom>
          <a:noFill/>
          <a:ln>
            <a:noFill/>
          </a:ln>
        </p:spPr>
        <p:txBody>
          <a:bodyPr anchorCtr="0" anchor="ctr" bIns="0" lIns="0" spcFirstLastPara="1" rIns="0" wrap="square" tIns="0">
            <a:noAutofit/>
          </a:bodyPr>
          <a:lstStyle/>
          <a:p>
            <a:pPr indent="0" lvl="0" marL="171450" rtl="0" algn="l">
              <a:lnSpc>
                <a:spcPct val="100000"/>
              </a:lnSpc>
              <a:spcBef>
                <a:spcPts val="1000"/>
              </a:spcBef>
              <a:spcAft>
                <a:spcPts val="0"/>
              </a:spcAft>
              <a:buNone/>
            </a:pPr>
            <a:r>
              <a:rPr lang="en" sz="1100">
                <a:solidFill>
                  <a:srgbClr val="14487C"/>
                </a:solidFill>
                <a:latin typeface="Arial Black"/>
                <a:ea typeface="Arial Black"/>
                <a:cs typeface="Arial Black"/>
                <a:sym typeface="Arial Black"/>
              </a:rPr>
              <a:t>HIGHLIGHTS</a:t>
            </a:r>
            <a:endParaRPr i="1" sz="1100">
              <a:solidFill>
                <a:srgbClr val="01569D"/>
              </a:solidFill>
              <a:latin typeface="Arial Narrow"/>
              <a:ea typeface="Arial Narrow"/>
              <a:cs typeface="Arial Narrow"/>
              <a:sym typeface="Arial Narrow"/>
            </a:endParaRPr>
          </a:p>
          <a:p>
            <a:pPr indent="-161290" lvl="0" marL="320040" rtl="0" algn="l">
              <a:lnSpc>
                <a:spcPct val="80000"/>
              </a:lnSpc>
              <a:spcBef>
                <a:spcPts val="100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Two stock subunits</a:t>
            </a:r>
            <a:endParaRPr i="1" sz="1100">
              <a:solidFill>
                <a:srgbClr val="01569D"/>
              </a:solidFill>
              <a:latin typeface="Arial Narrow"/>
              <a:ea typeface="Arial Narrow"/>
              <a:cs typeface="Arial Narrow"/>
              <a:sym typeface="Arial Narrow"/>
            </a:endParaRPr>
          </a:p>
          <a:p>
            <a:pPr indent="-161290" lvl="0" marL="32004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Shifting distribution</a:t>
            </a:r>
            <a:endParaRPr i="1" sz="1100">
              <a:solidFill>
                <a:srgbClr val="01569D"/>
              </a:solidFill>
              <a:latin typeface="Arial Narrow"/>
              <a:ea typeface="Arial Narrow"/>
              <a:cs typeface="Arial Narrow"/>
              <a:sym typeface="Arial Narrow"/>
            </a:endParaRPr>
          </a:p>
          <a:p>
            <a:pPr indent="-161290" lvl="0" marL="32004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High commercial value &amp; recreational engagement</a:t>
            </a:r>
            <a:endParaRPr i="1" sz="1100">
              <a:solidFill>
                <a:srgbClr val="01569D"/>
              </a:solidFill>
              <a:latin typeface="Arial Narrow"/>
              <a:ea typeface="Arial Narrow"/>
              <a:cs typeface="Arial Narrow"/>
              <a:sym typeface="Arial Narrow"/>
            </a:endParaRPr>
          </a:p>
          <a:p>
            <a:pPr indent="0" lvl="0" marL="457200" rtl="0" algn="l">
              <a:lnSpc>
                <a:spcPct val="80000"/>
              </a:lnSpc>
              <a:spcBef>
                <a:spcPts val="0"/>
              </a:spcBef>
              <a:spcAft>
                <a:spcPts val="0"/>
              </a:spcAft>
              <a:buNone/>
            </a:pPr>
            <a:r>
              <a:t/>
            </a:r>
            <a:endParaRPr i="1" sz="1100">
              <a:solidFill>
                <a:srgbClr val="01569D"/>
              </a:solidFill>
              <a:latin typeface="Arial Narrow"/>
              <a:ea typeface="Arial Narrow"/>
              <a:cs typeface="Arial Narrow"/>
              <a:sym typeface="Arial Narrow"/>
            </a:endParaRPr>
          </a:p>
          <a:p>
            <a:pPr indent="171450" lvl="0" marL="171450" rtl="0" algn="l">
              <a:spcBef>
                <a:spcPts val="1000"/>
              </a:spcBef>
              <a:spcAft>
                <a:spcPts val="0"/>
              </a:spcAft>
              <a:buNone/>
            </a:pPr>
            <a:r>
              <a:rPr lang="en" sz="1100">
                <a:solidFill>
                  <a:srgbClr val="14487C"/>
                </a:solidFill>
                <a:latin typeface="Arial Black"/>
                <a:ea typeface="Arial Black"/>
                <a:cs typeface="Arial Black"/>
                <a:sym typeface="Arial Black"/>
              </a:rPr>
              <a:t>STOCK STATUS</a:t>
            </a:r>
            <a:endParaRPr i="1" sz="1100">
              <a:solidFill>
                <a:srgbClr val="01569D"/>
              </a:solidFill>
              <a:latin typeface="Arial Narrow"/>
              <a:ea typeface="Arial Narrow"/>
              <a:cs typeface="Arial Narrow"/>
              <a:sym typeface="Arial Narrow"/>
            </a:endParaRPr>
          </a:p>
          <a:p>
            <a:pPr indent="-161290" lvl="0" marL="320040" marR="0" rtl="0" algn="l">
              <a:lnSpc>
                <a:spcPct val="80000"/>
              </a:lnSpc>
              <a:spcBef>
                <a:spcPts val="100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Overfishing is not occurring and the stock is not overfished</a:t>
            </a:r>
            <a:endParaRPr i="1" sz="1100">
              <a:solidFill>
                <a:srgbClr val="01569D"/>
              </a:solidFill>
              <a:latin typeface="Arial Narrow"/>
              <a:ea typeface="Arial Narrow"/>
              <a:cs typeface="Arial Narrow"/>
              <a:sym typeface="Arial Narrow"/>
            </a:endParaRPr>
          </a:p>
          <a:p>
            <a:pPr indent="-161290" lvl="0" marL="320040" marR="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Something about regulatory changes?</a:t>
            </a:r>
            <a:endParaRPr i="1" sz="1100">
              <a:solidFill>
                <a:srgbClr val="01569D"/>
              </a:solidFill>
              <a:latin typeface="Arial Narrow"/>
              <a:ea typeface="Arial Narrow"/>
              <a:cs typeface="Arial Narrow"/>
              <a:sym typeface="Arial Narrow"/>
            </a:endParaRPr>
          </a:p>
          <a:p>
            <a:pPr indent="0" lvl="0" marL="457200" marR="0" rtl="0" algn="l">
              <a:lnSpc>
                <a:spcPct val="80000"/>
              </a:lnSpc>
              <a:spcBef>
                <a:spcPts val="0"/>
              </a:spcBef>
              <a:spcAft>
                <a:spcPts val="0"/>
              </a:spcAft>
              <a:buNone/>
            </a:pPr>
            <a:r>
              <a:t/>
            </a:r>
            <a:endParaRPr i="1" sz="1100">
              <a:solidFill>
                <a:srgbClr val="01569D"/>
              </a:solidFill>
              <a:latin typeface="Arial Narrow"/>
              <a:ea typeface="Arial Narrow"/>
              <a:cs typeface="Arial Narrow"/>
              <a:sym typeface="Arial Narrow"/>
            </a:endParaRPr>
          </a:p>
          <a:p>
            <a:pPr indent="0" lvl="0" marL="0" rtl="0" algn="ctr">
              <a:spcBef>
                <a:spcPts val="1000"/>
              </a:spcBef>
              <a:spcAft>
                <a:spcPts val="0"/>
              </a:spcAft>
              <a:buNone/>
            </a:pPr>
            <a:r>
              <a:rPr lang="en" sz="1100">
                <a:solidFill>
                  <a:srgbClr val="14487C"/>
                </a:solidFill>
                <a:latin typeface="Arial Black"/>
                <a:ea typeface="Arial Black"/>
                <a:cs typeface="Arial Black"/>
                <a:sym typeface="Arial Black"/>
              </a:rPr>
              <a:t>ECOSYSTEM LINKAGES</a:t>
            </a:r>
            <a:endParaRPr i="1" sz="1100">
              <a:solidFill>
                <a:srgbClr val="01569D"/>
              </a:solidFill>
              <a:latin typeface="Arial Narrow"/>
              <a:ea typeface="Arial Narrow"/>
              <a:cs typeface="Arial Narrow"/>
              <a:sym typeface="Arial Narrow"/>
            </a:endParaRPr>
          </a:p>
          <a:p>
            <a:pPr indent="-298450" lvl="0" marL="457200" rtl="0" algn="l">
              <a:lnSpc>
                <a:spcPct val="80000"/>
              </a:lnSpc>
              <a:spcBef>
                <a:spcPts val="100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Winter bottom temperature covariate on model recruitment</a:t>
            </a:r>
            <a:endParaRPr i="1" sz="1100">
              <a:solidFill>
                <a:srgbClr val="01569D"/>
              </a:solidFill>
              <a:latin typeface="Arial Narrow"/>
              <a:ea typeface="Arial Narrow"/>
              <a:cs typeface="Arial Narrow"/>
              <a:sym typeface="Arial Narrow"/>
            </a:endParaRPr>
          </a:p>
          <a:p>
            <a:pPr indent="-298450" lvl="0" marL="45720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Shelf water volume is a proxy for suitable winter habitat</a:t>
            </a:r>
            <a:endParaRPr i="1" sz="1100">
              <a:solidFill>
                <a:srgbClr val="01569D"/>
              </a:solidFill>
              <a:latin typeface="Arial Narrow"/>
              <a:ea typeface="Arial Narrow"/>
              <a:cs typeface="Arial Narrow"/>
              <a:sym typeface="Arial Narrow"/>
            </a:endParaRPr>
          </a:p>
          <a:p>
            <a:pPr indent="0" lvl="0" marL="0" rtl="0" algn="ctr">
              <a:spcBef>
                <a:spcPts val="1000"/>
              </a:spcBef>
              <a:spcAft>
                <a:spcPts val="0"/>
              </a:spcAft>
              <a:buNone/>
            </a:pPr>
            <a:r>
              <a:rPr lang="en" sz="1200">
                <a:solidFill>
                  <a:srgbClr val="14487C"/>
                </a:solidFill>
                <a:latin typeface="Arial Black"/>
                <a:ea typeface="Arial Black"/>
                <a:cs typeface="Arial Black"/>
                <a:sym typeface="Arial Black"/>
              </a:rPr>
              <a:t>2024 IN REVIEW</a:t>
            </a:r>
            <a:endParaRPr i="1" sz="1200">
              <a:solidFill>
                <a:srgbClr val="01569D"/>
              </a:solidFill>
              <a:latin typeface="Arial Narrow"/>
              <a:ea typeface="Arial Narrow"/>
              <a:cs typeface="Arial Narrow"/>
              <a:sym typeface="Arial Narrow"/>
            </a:endParaRPr>
          </a:p>
          <a:p>
            <a:pPr indent="-298450" lvl="0" marL="457200" rtl="0" algn="l">
              <a:lnSpc>
                <a:spcPct val="80000"/>
              </a:lnSpc>
              <a:spcBef>
                <a:spcPts val="100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Socioeconomic takeaways - commercial</a:t>
            </a:r>
            <a:endParaRPr i="1" sz="1100">
              <a:solidFill>
                <a:srgbClr val="01569D"/>
              </a:solidFill>
              <a:latin typeface="Arial Narrow"/>
              <a:ea typeface="Arial Narrow"/>
              <a:cs typeface="Arial Narrow"/>
              <a:sym typeface="Arial Narrow"/>
            </a:endParaRPr>
          </a:p>
          <a:p>
            <a:pPr indent="-298450" lvl="0" marL="45720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Socioeconomic takeaways - recreational</a:t>
            </a:r>
            <a:endParaRPr i="1" sz="1100">
              <a:solidFill>
                <a:srgbClr val="01569D"/>
              </a:solidFill>
              <a:latin typeface="Arial Narrow"/>
              <a:ea typeface="Arial Narrow"/>
              <a:cs typeface="Arial Narrow"/>
              <a:sym typeface="Arial Narrow"/>
            </a:endParaRPr>
          </a:p>
          <a:p>
            <a:pPr indent="-298450" lvl="0" marL="45720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Cold winter for northern subunit fish but near average for the southern subunit </a:t>
            </a:r>
            <a:endParaRPr i="1" sz="1100">
              <a:solidFill>
                <a:srgbClr val="01569D"/>
              </a:solidFill>
              <a:latin typeface="Arial Narrow"/>
              <a:ea typeface="Arial Narrow"/>
              <a:cs typeface="Arial Narrow"/>
              <a:sym typeface="Arial Narrow"/>
            </a:endParaRPr>
          </a:p>
          <a:p>
            <a:pPr indent="-298450" lvl="0" marL="45720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Poor or below average fish condition in recent years</a:t>
            </a:r>
            <a:endParaRPr i="1" sz="1100">
              <a:solidFill>
                <a:srgbClr val="01569D"/>
              </a:solidFill>
              <a:latin typeface="Arial Narrow"/>
              <a:ea typeface="Arial Narrow"/>
              <a:cs typeface="Arial Narrow"/>
              <a:sym typeface="Arial Narrow"/>
            </a:endParaRPr>
          </a:p>
        </p:txBody>
      </p:sp>
      <p:pic>
        <p:nvPicPr>
          <p:cNvPr id="297" name="Google Shape;297;p29"/>
          <p:cNvPicPr preferRelativeResize="0"/>
          <p:nvPr/>
        </p:nvPicPr>
        <p:blipFill>
          <a:blip r:embed="rId8">
            <a:alphaModFix/>
          </a:blip>
          <a:stretch>
            <a:fillRect/>
          </a:stretch>
        </p:blipFill>
        <p:spPr>
          <a:xfrm>
            <a:off x="4293025" y="6993061"/>
            <a:ext cx="3337561" cy="181340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1569D">
                <a:alpha val="0"/>
              </a:srgbClr>
            </a:gs>
            <a:gs pos="100000">
              <a:srgbClr val="01569D">
                <a:alpha val="15294"/>
              </a:srgbClr>
            </a:gs>
          </a:gsLst>
          <a:lin ang="10801400" scaled="0"/>
        </a:gradFill>
      </p:bgPr>
    </p:bg>
    <p:spTree>
      <p:nvGrpSpPr>
        <p:cNvPr id="301" name="Shape 301"/>
        <p:cNvGrpSpPr/>
        <p:nvPr/>
      </p:nvGrpSpPr>
      <p:grpSpPr>
        <a:xfrm>
          <a:off x="0" y="0"/>
          <a:ext cx="0" cy="0"/>
          <a:chOff x="0" y="0"/>
          <a:chExt cx="0" cy="0"/>
        </a:xfrm>
      </p:grpSpPr>
      <p:cxnSp>
        <p:nvCxnSpPr>
          <p:cNvPr id="302" name="Google Shape;302;p30"/>
          <p:cNvCxnSpPr/>
          <p:nvPr/>
        </p:nvCxnSpPr>
        <p:spPr>
          <a:xfrm>
            <a:off x="219450" y="9603000"/>
            <a:ext cx="7333500" cy="9000"/>
          </a:xfrm>
          <a:prstGeom prst="straightConnector1">
            <a:avLst/>
          </a:prstGeom>
          <a:noFill/>
          <a:ln cap="flat" cmpd="sng" w="19050">
            <a:solidFill>
              <a:srgbClr val="073763"/>
            </a:solidFill>
            <a:prstDash val="solid"/>
            <a:round/>
            <a:headEnd len="med" w="med" type="none"/>
            <a:tailEnd len="med" w="med" type="none"/>
          </a:ln>
          <a:effectLst>
            <a:outerShdw blurRad="57150" rotWithShape="0" algn="bl" dir="5400000" dist="19050">
              <a:srgbClr val="000000">
                <a:alpha val="50000"/>
              </a:srgbClr>
            </a:outerShdw>
          </a:effectLst>
        </p:spPr>
      </p:cxnSp>
      <p:graphicFrame>
        <p:nvGraphicFramePr>
          <p:cNvPr id="303" name="Google Shape;303;p30"/>
          <p:cNvGraphicFramePr/>
          <p:nvPr/>
        </p:nvGraphicFramePr>
        <p:xfrm>
          <a:off x="219450" y="255288"/>
          <a:ext cx="3000000" cy="3000000"/>
        </p:xfrm>
        <a:graphic>
          <a:graphicData uri="http://schemas.openxmlformats.org/drawingml/2006/table">
            <a:tbl>
              <a:tblPr>
                <a:noFill/>
                <a:tableStyleId>{81DF19E5-8F80-466B-8479-E99F306B0E5C}</a:tableStyleId>
              </a:tblPr>
              <a:tblGrid>
                <a:gridCol w="1103850"/>
                <a:gridCol w="900725"/>
                <a:gridCol w="2266475"/>
                <a:gridCol w="3102950"/>
              </a:tblGrid>
              <a:tr h="511925">
                <a:tc>
                  <a:txBody>
                    <a:bodyPr/>
                    <a:lstStyle/>
                    <a:p>
                      <a:pPr indent="0" lvl="0" marL="0" rtl="0" algn="ctr">
                        <a:spcBef>
                          <a:spcPts val="0"/>
                        </a:spcBef>
                        <a:spcAft>
                          <a:spcPts val="0"/>
                        </a:spcAft>
                        <a:buNone/>
                      </a:pPr>
                      <a:r>
                        <a:rPr b="1" lang="en" sz="1000"/>
                        <a:t>Indicator (units)</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Status in 2024</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Implications</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Time Series</a:t>
                      </a:r>
                      <a:endParaRPr b="1" sz="1000"/>
                    </a:p>
                  </a:txBody>
                  <a:tcPr marT="91425" marB="91425" marR="91425" marL="91425" anchor="ctr">
                    <a:solidFill>
                      <a:schemeClr val="lt2"/>
                    </a:solidFill>
                  </a:tcPr>
                </a:tc>
              </a:tr>
              <a:tr h="1388225">
                <a:tc>
                  <a:txBody>
                    <a:bodyPr/>
                    <a:lstStyle/>
                    <a:p>
                      <a:pPr indent="0" lvl="0" marL="0" rtl="0" algn="l">
                        <a:spcBef>
                          <a:spcPts val="0"/>
                        </a:spcBef>
                        <a:spcAft>
                          <a:spcPts val="0"/>
                        </a:spcAft>
                        <a:buNone/>
                      </a:pPr>
                      <a:r>
                        <a:rPr lang="en" sz="1000"/>
                        <a:t>Mean winter (Feb-Mar) bottom temperature - North (°C)</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Cold winter temperatures may increase the mortality of </a:t>
                      </a:r>
                      <a:r>
                        <a:rPr lang="en" sz="1000"/>
                        <a:t>young-of-the-year fish, resulting in smaller year class</a:t>
                      </a:r>
                      <a:r>
                        <a:rPr lang="en" sz="1000"/>
                        <a:t>es. </a:t>
                      </a:r>
                      <a:r>
                        <a:rPr lang="en" sz="1000"/>
                        <a:t>2024 temperature was c</a:t>
                      </a:r>
                      <a:r>
                        <a:rPr lang="en" sz="1000"/>
                        <a:t>older than black sea bass's lower threshold of 8C. </a:t>
                      </a:r>
                      <a:r>
                        <a:rPr lang="en" sz="1000">
                          <a:solidFill>
                            <a:schemeClr val="dk1"/>
                          </a:solidFill>
                        </a:rPr>
                        <a:t>Bottom temperature data comes from GLORYS, a modeled product.</a:t>
                      </a:r>
                      <a:endParaRPr sz="800">
                        <a:solidFill>
                          <a:schemeClr val="dk1"/>
                        </a:solidFill>
                      </a:endParaRPr>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442325">
                <a:tc>
                  <a:txBody>
                    <a:bodyPr/>
                    <a:lstStyle/>
                    <a:p>
                      <a:pPr indent="0" lvl="0" marL="0" rtl="0" algn="l">
                        <a:spcBef>
                          <a:spcPts val="0"/>
                        </a:spcBef>
                        <a:spcAft>
                          <a:spcPts val="0"/>
                        </a:spcAft>
                        <a:buNone/>
                      </a:pPr>
                      <a:r>
                        <a:rPr lang="en" sz="1000">
                          <a:solidFill>
                            <a:schemeClr val="dk1"/>
                          </a:solidFill>
                        </a:rPr>
                        <a:t>Mean winter (Feb-Mar) bottom temperature - South (°C)</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Combined with cold temperatures in the northern region, may result in northern fish moving into the southern region during winter, </a:t>
                      </a:r>
                      <a:r>
                        <a:rPr lang="en" sz="1000"/>
                        <a:t>leading to potential misallocation of catch between the northern and southern stock subuni</a:t>
                      </a:r>
                      <a:r>
                        <a:rPr lang="en" sz="1000"/>
                        <a:t>ts.</a:t>
                      </a:r>
                      <a:endParaRPr sz="800"/>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557050">
                <a:tc>
                  <a:txBody>
                    <a:bodyPr/>
                    <a:lstStyle/>
                    <a:p>
                      <a:pPr indent="0" lvl="0" marL="0" rtl="0" algn="l">
                        <a:spcBef>
                          <a:spcPts val="0"/>
                        </a:spcBef>
                        <a:spcAft>
                          <a:spcPts val="0"/>
                        </a:spcAft>
                        <a:buNone/>
                      </a:pPr>
                      <a:r>
                        <a:rPr lang="en" sz="1000">
                          <a:solidFill>
                            <a:schemeClr val="dk1"/>
                          </a:solidFill>
                        </a:rPr>
                        <a:t>Shelf water volume (km</a:t>
                      </a:r>
                      <a:r>
                        <a:rPr baseline="30000" lang="en" sz="1000">
                          <a:solidFill>
                            <a:schemeClr val="dk1"/>
                          </a:solidFill>
                        </a:rPr>
                        <a:t>3</a:t>
                      </a:r>
                      <a:r>
                        <a:rPr lang="en" sz="1000">
                          <a:solidFill>
                            <a:schemeClr val="dk1"/>
                          </a:solidFill>
                        </a:rPr>
                        <a:t>)</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t>N/A (no data for 2024)</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Shelf water volume is a proxy for suitable winter habitat. </a:t>
                      </a:r>
                      <a:r>
                        <a:rPr lang="en" sz="1000">
                          <a:solidFill>
                            <a:schemeClr val="dk1"/>
                          </a:solidFill>
                        </a:rPr>
                        <a:t>Shelf water volume dataset is created from </a:t>
                      </a:r>
                      <a:r>
                        <a:rPr i="1" lang="en" sz="1000">
                          <a:solidFill>
                            <a:schemeClr val="dk1"/>
                          </a:solidFill>
                        </a:rPr>
                        <a:t>in situ</a:t>
                      </a:r>
                      <a:r>
                        <a:rPr lang="en" sz="1000">
                          <a:solidFill>
                            <a:schemeClr val="dk1"/>
                          </a:solidFill>
                        </a:rPr>
                        <a:t> data and there has been no winter sampling since 2022; need additional indicators to inform stock subunit mixing</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086425">
                <a:tc>
                  <a:txBody>
                    <a:bodyPr/>
                    <a:lstStyle/>
                    <a:p>
                      <a:pPr indent="0" lvl="0" marL="0" rtl="0" algn="l">
                        <a:spcBef>
                          <a:spcPts val="0"/>
                        </a:spcBef>
                        <a:spcAft>
                          <a:spcPts val="0"/>
                        </a:spcAft>
                        <a:buNone/>
                      </a:pPr>
                      <a:r>
                        <a:rPr lang="en" sz="1000"/>
                        <a:t>MRIP recreational trips (</a:t>
                      </a:r>
                      <a:r>
                        <a:rPr lang="en" sz="1000">
                          <a:solidFill>
                            <a:schemeClr val="dk1"/>
                          </a:solidFill>
                        </a:rPr>
                        <a:t>millions of annual trips)</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800"/>
                        </a:spcAft>
                        <a:buNone/>
                      </a:pPr>
                      <a:r>
                        <a:rPr lang="en" sz="1000"/>
                        <a:t>Important recreational fish</a:t>
                      </a:r>
                      <a:r>
                        <a:rPr lang="en" sz="1000"/>
                        <a:t> with recent trips near an all-time high. 2024 data is preliminary and does not include </a:t>
                      </a:r>
                      <a:r>
                        <a:rPr lang="en" sz="1000"/>
                        <a:t>Wave 6</a:t>
                      </a:r>
                      <a:r>
                        <a:rPr lang="en" sz="1000"/>
                        <a:t> (November and December 2024). Catch generally reflects trip patterns. </a:t>
                      </a:r>
                      <a:r>
                        <a:rPr lang="en" sz="1000"/>
                        <a:t>High regulatory complexity likely drives recreational fishing patterns.</a:t>
                      </a:r>
                      <a:endParaRPr sz="800"/>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086425">
                <a:tc>
                  <a:txBody>
                    <a:bodyPr/>
                    <a:lstStyle/>
                    <a:p>
                      <a:pPr indent="0" lvl="0" marL="0" rtl="0" algn="l">
                        <a:spcBef>
                          <a:spcPts val="0"/>
                        </a:spcBef>
                        <a:spcAft>
                          <a:spcPts val="0"/>
                        </a:spcAft>
                        <a:buNone/>
                      </a:pPr>
                      <a:r>
                        <a:rPr lang="en" sz="1000"/>
                        <a:t>MRIP recreational landings (millions of lbs)</a:t>
                      </a:r>
                      <a:endParaRPr sz="1000"/>
                    </a:p>
                    <a:p>
                      <a:pPr indent="0" lvl="0" marL="0" rtl="0" algn="l">
                        <a:spcBef>
                          <a:spcPts val="0"/>
                        </a:spcBef>
                        <a:spcAft>
                          <a:spcPts val="0"/>
                        </a:spcAft>
                        <a:buNone/>
                      </a:pPr>
                      <a:r>
                        <a:t/>
                      </a:r>
                      <a:endParaRPr sz="1000"/>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t>Catch-and-release fishery</a:t>
                      </a:r>
                      <a:r>
                        <a:rPr lang="en" sz="1000"/>
                        <a:t>, recent management measures being implemented to reduce recreational harvest. </a:t>
                      </a:r>
                      <a:r>
                        <a:rPr lang="en" sz="1000">
                          <a:solidFill>
                            <a:schemeClr val="dk1"/>
                          </a:solidFill>
                        </a:rPr>
                        <a:t>2024 data is preliminary and does not include </a:t>
                      </a:r>
                      <a:r>
                        <a:rPr lang="en" sz="1000">
                          <a:solidFill>
                            <a:schemeClr val="dk1"/>
                          </a:solidFill>
                        </a:rPr>
                        <a:t>Wave 6</a:t>
                      </a:r>
                      <a:r>
                        <a:rPr lang="en" sz="1000">
                          <a:solidFill>
                            <a:schemeClr val="dk1"/>
                          </a:solidFill>
                        </a:rPr>
                        <a:t> (November and December 2024).</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800"/>
                    </a:p>
                  </a:txBody>
                  <a:tcPr marT="91425" marB="91425" marR="91425" marL="91425">
                    <a:solidFill>
                      <a:schemeClr val="lt1"/>
                    </a:solidFill>
                  </a:tcPr>
                </a:tc>
              </a:tr>
              <a:tr h="978475">
                <a:tc>
                  <a:txBody>
                    <a:bodyPr/>
                    <a:lstStyle/>
                    <a:p>
                      <a:pPr indent="0" lvl="0" marL="0" rtl="0" algn="l">
                        <a:spcBef>
                          <a:spcPts val="0"/>
                        </a:spcBef>
                        <a:spcAft>
                          <a:spcPts val="0"/>
                        </a:spcAft>
                        <a:buNone/>
                      </a:pPr>
                      <a:r>
                        <a:rPr lang="en" sz="1000"/>
                        <a:t>Revenue per vessel</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lt1"/>
                    </a:solidFill>
                  </a:tcPr>
                </a:tc>
                <a:tc>
                  <a:txBody>
                    <a:bodyPr/>
                    <a:lstStyle/>
                    <a:p>
                      <a:pPr indent="0" lvl="0" marL="0" rtl="0" algn="l">
                        <a:spcBef>
                          <a:spcPts val="0"/>
                        </a:spcBef>
                        <a:spcAft>
                          <a:spcPts val="0"/>
                        </a:spcAft>
                        <a:buNone/>
                      </a:pPr>
                      <a:r>
                        <a:rPr lang="en" sz="1000"/>
                        <a:t>Growing commercial value of black sea bass</a:t>
                      </a:r>
                      <a:r>
                        <a:rPr lang="en" sz="1000"/>
                        <a:t>.</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r>
              <a:tr h="1151800">
                <a:tc>
                  <a:txBody>
                    <a:bodyPr/>
                    <a:lstStyle/>
                    <a:p>
                      <a:pPr indent="0" lvl="0" marL="0" rtl="0" algn="l">
                        <a:spcBef>
                          <a:spcPts val="0"/>
                        </a:spcBef>
                        <a:spcAft>
                          <a:spcPts val="0"/>
                        </a:spcAft>
                        <a:buNone/>
                      </a:pPr>
                      <a:r>
                        <a:rPr lang="en" sz="1000"/>
                        <a:t>Number of commercial vessels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lt1"/>
                    </a:solidFill>
                  </a:tcPr>
                </a:tc>
                <a:tc>
                  <a:txBody>
                    <a:bodyPr/>
                    <a:lstStyle/>
                    <a:p>
                      <a:pPr indent="0" lvl="0" marL="0" rtl="0" algn="l">
                        <a:spcBef>
                          <a:spcPts val="0"/>
                        </a:spcBef>
                        <a:spcAft>
                          <a:spcPts val="0"/>
                        </a:spcAft>
                        <a:buNone/>
                      </a:pPr>
                      <a:r>
                        <a:rPr lang="en" sz="1000"/>
                        <a:t>Black sea bass may be increasingly important for vessels that remain engaged in the fishery</a:t>
                      </a:r>
                      <a:r>
                        <a:rPr lang="en" sz="1000"/>
                        <a:t>.</a:t>
                      </a:r>
                      <a:endParaRPr sz="8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r>
            </a:tbl>
          </a:graphicData>
        </a:graphic>
      </p:graphicFrame>
      <p:sp>
        <p:nvSpPr>
          <p:cNvPr id="304" name="Google Shape;304;p30"/>
          <p:cNvSpPr txBox="1"/>
          <p:nvPr/>
        </p:nvSpPr>
        <p:spPr>
          <a:xfrm>
            <a:off x="1678434" y="9916575"/>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B5394"/>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B5394"/>
              </a:solidFill>
              <a:latin typeface="Arial"/>
              <a:ea typeface="Arial"/>
              <a:cs typeface="Arial"/>
              <a:sym typeface="Arial"/>
            </a:endParaRPr>
          </a:p>
        </p:txBody>
      </p:sp>
      <p:pic>
        <p:nvPicPr>
          <p:cNvPr id="305" name="Google Shape;305;p30"/>
          <p:cNvPicPr preferRelativeResize="0"/>
          <p:nvPr/>
        </p:nvPicPr>
        <p:blipFill rotWithShape="1">
          <a:blip r:embed="rId3">
            <a:alphaModFix/>
          </a:blip>
          <a:srcRect b="76172" l="41019" r="47677" t="11331"/>
          <a:stretch/>
        </p:blipFill>
        <p:spPr>
          <a:xfrm>
            <a:off x="1452988" y="6849034"/>
            <a:ext cx="477450" cy="443917"/>
          </a:xfrm>
          <a:prstGeom prst="rect">
            <a:avLst/>
          </a:prstGeom>
          <a:noFill/>
          <a:ln>
            <a:noFill/>
          </a:ln>
        </p:spPr>
      </p:pic>
      <p:pic>
        <p:nvPicPr>
          <p:cNvPr id="306" name="Google Shape;306;p30"/>
          <p:cNvPicPr preferRelativeResize="0"/>
          <p:nvPr/>
        </p:nvPicPr>
        <p:blipFill rotWithShape="1">
          <a:blip r:embed="rId3">
            <a:alphaModFix/>
          </a:blip>
          <a:srcRect b="76172" l="41019" r="47677" t="11331"/>
          <a:stretch/>
        </p:blipFill>
        <p:spPr>
          <a:xfrm>
            <a:off x="1373250" y="8613325"/>
            <a:ext cx="736826" cy="685100"/>
          </a:xfrm>
          <a:prstGeom prst="rect">
            <a:avLst/>
          </a:prstGeom>
          <a:noFill/>
          <a:ln>
            <a:noFill/>
          </a:ln>
        </p:spPr>
      </p:pic>
      <p:pic>
        <p:nvPicPr>
          <p:cNvPr id="307" name="Google Shape;307;p30"/>
          <p:cNvPicPr preferRelativeResize="0"/>
          <p:nvPr/>
        </p:nvPicPr>
        <p:blipFill>
          <a:blip r:embed="rId4">
            <a:alphaModFix/>
          </a:blip>
          <a:stretch>
            <a:fillRect/>
          </a:stretch>
        </p:blipFill>
        <p:spPr>
          <a:xfrm>
            <a:off x="1384463" y="4132900"/>
            <a:ext cx="714375" cy="647700"/>
          </a:xfrm>
          <a:prstGeom prst="rect">
            <a:avLst/>
          </a:prstGeom>
          <a:noFill/>
          <a:ln>
            <a:noFill/>
          </a:ln>
        </p:spPr>
      </p:pic>
      <p:pic>
        <p:nvPicPr>
          <p:cNvPr id="308" name="Google Shape;308;p30"/>
          <p:cNvPicPr preferRelativeResize="0"/>
          <p:nvPr/>
        </p:nvPicPr>
        <p:blipFill>
          <a:blip r:embed="rId5">
            <a:alphaModFix/>
          </a:blip>
          <a:stretch>
            <a:fillRect/>
          </a:stretch>
        </p:blipFill>
        <p:spPr>
          <a:xfrm>
            <a:off x="1373246" y="5419198"/>
            <a:ext cx="736825" cy="592214"/>
          </a:xfrm>
          <a:prstGeom prst="rect">
            <a:avLst/>
          </a:prstGeom>
          <a:noFill/>
          <a:ln>
            <a:noFill/>
          </a:ln>
        </p:spPr>
      </p:pic>
      <p:pic>
        <p:nvPicPr>
          <p:cNvPr id="309" name="Google Shape;309;p30"/>
          <p:cNvPicPr preferRelativeResize="0"/>
          <p:nvPr/>
        </p:nvPicPr>
        <p:blipFill rotWithShape="1">
          <a:blip r:embed="rId6">
            <a:alphaModFix/>
          </a:blip>
          <a:srcRect b="0" l="8088" r="0" t="0"/>
          <a:stretch/>
        </p:blipFill>
        <p:spPr>
          <a:xfrm>
            <a:off x="1453011" y="6342050"/>
            <a:ext cx="554900" cy="443925"/>
          </a:xfrm>
          <a:prstGeom prst="rect">
            <a:avLst/>
          </a:prstGeom>
          <a:noFill/>
          <a:ln>
            <a:noFill/>
          </a:ln>
        </p:spPr>
      </p:pic>
      <p:pic>
        <p:nvPicPr>
          <p:cNvPr id="310" name="Google Shape;310;p30"/>
          <p:cNvPicPr preferRelativeResize="0"/>
          <p:nvPr/>
        </p:nvPicPr>
        <p:blipFill>
          <a:blip r:embed="rId6">
            <a:alphaModFix/>
          </a:blip>
          <a:stretch>
            <a:fillRect/>
          </a:stretch>
        </p:blipFill>
        <p:spPr>
          <a:xfrm>
            <a:off x="1384479" y="2492039"/>
            <a:ext cx="805409" cy="592225"/>
          </a:xfrm>
          <a:prstGeom prst="rect">
            <a:avLst/>
          </a:prstGeom>
          <a:noFill/>
          <a:ln>
            <a:noFill/>
          </a:ln>
        </p:spPr>
      </p:pic>
      <p:pic>
        <p:nvPicPr>
          <p:cNvPr id="311" name="Google Shape;311;p30"/>
          <p:cNvPicPr preferRelativeResize="0"/>
          <p:nvPr/>
        </p:nvPicPr>
        <p:blipFill>
          <a:blip r:embed="rId5">
            <a:alphaModFix/>
          </a:blip>
          <a:stretch>
            <a:fillRect/>
          </a:stretch>
        </p:blipFill>
        <p:spPr>
          <a:xfrm>
            <a:off x="1373261" y="7575461"/>
            <a:ext cx="714375" cy="574192"/>
          </a:xfrm>
          <a:prstGeom prst="rect">
            <a:avLst/>
          </a:prstGeom>
          <a:noFill/>
          <a:ln>
            <a:noFill/>
          </a:ln>
        </p:spPr>
      </p:pic>
      <p:sp>
        <p:nvSpPr>
          <p:cNvPr id="312" name="Google Shape;312;p30"/>
          <p:cNvSpPr/>
          <p:nvPr/>
        </p:nvSpPr>
        <p:spPr>
          <a:xfrm rot="10795740">
            <a:off x="1599037" y="1317712"/>
            <a:ext cx="242100" cy="270300"/>
          </a:xfrm>
          <a:prstGeom prst="upArrow">
            <a:avLst>
              <a:gd fmla="val 50000" name="adj1"/>
              <a:gd fmla="val 50000" name="adj2"/>
            </a:avLst>
          </a:prstGeom>
          <a:solidFill>
            <a:srgbClr val="9E9E9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30"/>
          <p:cNvSpPr/>
          <p:nvPr/>
        </p:nvSpPr>
        <p:spPr>
          <a:xfrm>
            <a:off x="1437488" y="1190788"/>
            <a:ext cx="565200" cy="69300"/>
          </a:xfrm>
          <a:prstGeom prst="rect">
            <a:avLst/>
          </a:prstGeom>
          <a:solidFill>
            <a:srgbClr val="9E9E9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30"/>
          <p:cNvSpPr txBox="1"/>
          <p:nvPr/>
        </p:nvSpPr>
        <p:spPr>
          <a:xfrm>
            <a:off x="1209363" y="1557025"/>
            <a:ext cx="11556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E9E9E"/>
                </a:solidFill>
              </a:rPr>
              <a:t>Below threshold</a:t>
            </a:r>
            <a:endParaRPr sz="900">
              <a:solidFill>
                <a:srgbClr val="9E9E9E"/>
              </a:solidFill>
            </a:endParaRPr>
          </a:p>
          <a:p>
            <a:pPr indent="0" lvl="0" marL="0" rtl="0" algn="l">
              <a:spcBef>
                <a:spcPts val="0"/>
              </a:spcBef>
              <a:spcAft>
                <a:spcPts val="0"/>
              </a:spcAft>
              <a:buNone/>
            </a:pPr>
            <a:r>
              <a:t/>
            </a:r>
            <a:endParaRPr sz="1200">
              <a:solidFill>
                <a:srgbClr val="595959"/>
              </a:solidFill>
            </a:endParaRPr>
          </a:p>
        </p:txBody>
      </p:sp>
      <p:pic>
        <p:nvPicPr>
          <p:cNvPr id="315" name="Google Shape;315;p30"/>
          <p:cNvPicPr preferRelativeResize="0"/>
          <p:nvPr/>
        </p:nvPicPr>
        <p:blipFill>
          <a:blip r:embed="rId7">
            <a:alphaModFix/>
          </a:blip>
          <a:stretch>
            <a:fillRect/>
          </a:stretch>
        </p:blipFill>
        <p:spPr>
          <a:xfrm>
            <a:off x="4558475" y="1002625"/>
            <a:ext cx="2946652" cy="1125000"/>
          </a:xfrm>
          <a:prstGeom prst="rect">
            <a:avLst/>
          </a:prstGeom>
          <a:noFill/>
          <a:ln>
            <a:noFill/>
          </a:ln>
        </p:spPr>
      </p:pic>
      <p:pic>
        <p:nvPicPr>
          <p:cNvPr id="316" name="Google Shape;316;p30"/>
          <p:cNvPicPr preferRelativeResize="0"/>
          <p:nvPr/>
        </p:nvPicPr>
        <p:blipFill>
          <a:blip r:embed="rId8">
            <a:alphaModFix/>
          </a:blip>
          <a:stretch>
            <a:fillRect/>
          </a:stretch>
        </p:blipFill>
        <p:spPr>
          <a:xfrm>
            <a:off x="4558475" y="2257200"/>
            <a:ext cx="2944369" cy="1124712"/>
          </a:xfrm>
          <a:prstGeom prst="rect">
            <a:avLst/>
          </a:prstGeom>
          <a:noFill/>
          <a:ln>
            <a:noFill/>
          </a:ln>
        </p:spPr>
      </p:pic>
      <p:pic>
        <p:nvPicPr>
          <p:cNvPr id="317" name="Google Shape;317;p30"/>
          <p:cNvPicPr preferRelativeResize="0"/>
          <p:nvPr/>
        </p:nvPicPr>
        <p:blipFill>
          <a:blip r:embed="rId9">
            <a:alphaModFix/>
          </a:blip>
          <a:stretch>
            <a:fillRect/>
          </a:stretch>
        </p:blipFill>
        <p:spPr>
          <a:xfrm>
            <a:off x="4557338" y="8709188"/>
            <a:ext cx="2946652" cy="1057575"/>
          </a:xfrm>
          <a:prstGeom prst="rect">
            <a:avLst/>
          </a:prstGeom>
          <a:noFill/>
          <a:ln>
            <a:noFill/>
          </a:ln>
        </p:spPr>
      </p:pic>
      <p:pic>
        <p:nvPicPr>
          <p:cNvPr id="318" name="Google Shape;318;p30"/>
          <p:cNvPicPr preferRelativeResize="0"/>
          <p:nvPr/>
        </p:nvPicPr>
        <p:blipFill>
          <a:blip r:embed="rId10">
            <a:alphaModFix/>
          </a:blip>
          <a:stretch>
            <a:fillRect/>
          </a:stretch>
        </p:blipFill>
        <p:spPr>
          <a:xfrm>
            <a:off x="4520713" y="5306263"/>
            <a:ext cx="3019899" cy="959575"/>
          </a:xfrm>
          <a:prstGeom prst="rect">
            <a:avLst/>
          </a:prstGeom>
          <a:noFill/>
          <a:ln>
            <a:noFill/>
          </a:ln>
        </p:spPr>
      </p:pic>
      <p:pic>
        <p:nvPicPr>
          <p:cNvPr id="319" name="Google Shape;319;p30"/>
          <p:cNvPicPr preferRelativeResize="0"/>
          <p:nvPr/>
        </p:nvPicPr>
        <p:blipFill>
          <a:blip r:embed="rId11">
            <a:alphaModFix/>
          </a:blip>
          <a:stretch>
            <a:fillRect/>
          </a:stretch>
        </p:blipFill>
        <p:spPr>
          <a:xfrm>
            <a:off x="4558475" y="6712840"/>
            <a:ext cx="3019899" cy="862621"/>
          </a:xfrm>
          <a:prstGeom prst="rect">
            <a:avLst/>
          </a:prstGeom>
          <a:noFill/>
          <a:ln>
            <a:noFill/>
          </a:ln>
        </p:spPr>
      </p:pic>
      <p:pic>
        <p:nvPicPr>
          <p:cNvPr id="320" name="Google Shape;320;p30"/>
          <p:cNvPicPr preferRelativeResize="0"/>
          <p:nvPr/>
        </p:nvPicPr>
        <p:blipFill>
          <a:blip r:embed="rId12">
            <a:alphaModFix/>
          </a:blip>
          <a:stretch>
            <a:fillRect/>
          </a:stretch>
        </p:blipFill>
        <p:spPr>
          <a:xfrm>
            <a:off x="4558475" y="3611575"/>
            <a:ext cx="2946650" cy="149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1569D">
                <a:alpha val="0"/>
              </a:srgbClr>
            </a:gs>
            <a:gs pos="100000">
              <a:srgbClr val="01569D">
                <a:alpha val="15294"/>
              </a:srgbClr>
            </a:gs>
          </a:gsLst>
          <a:lin ang="10801400" scaled="0"/>
        </a:gradFill>
      </p:bgPr>
    </p:bg>
    <p:spTree>
      <p:nvGrpSpPr>
        <p:cNvPr id="324" name="Shape 324"/>
        <p:cNvGrpSpPr/>
        <p:nvPr/>
      </p:nvGrpSpPr>
      <p:grpSpPr>
        <a:xfrm>
          <a:off x="0" y="0"/>
          <a:ext cx="0" cy="0"/>
          <a:chOff x="0" y="0"/>
          <a:chExt cx="0" cy="0"/>
        </a:xfrm>
      </p:grpSpPr>
      <p:cxnSp>
        <p:nvCxnSpPr>
          <p:cNvPr id="325" name="Google Shape;325;p31"/>
          <p:cNvCxnSpPr/>
          <p:nvPr/>
        </p:nvCxnSpPr>
        <p:spPr>
          <a:xfrm>
            <a:off x="219450" y="9603000"/>
            <a:ext cx="7333500" cy="9000"/>
          </a:xfrm>
          <a:prstGeom prst="straightConnector1">
            <a:avLst/>
          </a:prstGeom>
          <a:noFill/>
          <a:ln cap="flat" cmpd="sng" w="19050">
            <a:solidFill>
              <a:srgbClr val="073763"/>
            </a:solidFill>
            <a:prstDash val="solid"/>
            <a:round/>
            <a:headEnd len="med" w="med" type="none"/>
            <a:tailEnd len="med" w="med" type="none"/>
          </a:ln>
          <a:effectLst>
            <a:outerShdw blurRad="57150" rotWithShape="0" algn="bl" dir="5400000" dist="19050">
              <a:srgbClr val="000000">
                <a:alpha val="50000"/>
              </a:srgbClr>
            </a:outerShdw>
          </a:effectLst>
        </p:spPr>
      </p:cxnSp>
      <p:graphicFrame>
        <p:nvGraphicFramePr>
          <p:cNvPr id="326" name="Google Shape;326;p31"/>
          <p:cNvGraphicFramePr/>
          <p:nvPr/>
        </p:nvGraphicFramePr>
        <p:xfrm>
          <a:off x="219450" y="255288"/>
          <a:ext cx="3000000" cy="3000000"/>
        </p:xfrm>
        <a:graphic>
          <a:graphicData uri="http://schemas.openxmlformats.org/drawingml/2006/table">
            <a:tbl>
              <a:tblPr>
                <a:noFill/>
                <a:tableStyleId>{81DF19E5-8F80-466B-8479-E99F306B0E5C}</a:tableStyleId>
              </a:tblPr>
              <a:tblGrid>
                <a:gridCol w="1103850"/>
                <a:gridCol w="900725"/>
                <a:gridCol w="2670325"/>
                <a:gridCol w="2699100"/>
              </a:tblGrid>
              <a:tr h="511925">
                <a:tc>
                  <a:txBody>
                    <a:bodyPr/>
                    <a:lstStyle/>
                    <a:p>
                      <a:pPr indent="0" lvl="0" marL="0" rtl="0" algn="ctr">
                        <a:spcBef>
                          <a:spcPts val="0"/>
                        </a:spcBef>
                        <a:spcAft>
                          <a:spcPts val="0"/>
                        </a:spcAft>
                        <a:buNone/>
                      </a:pPr>
                      <a:r>
                        <a:rPr b="1" lang="en" sz="1000"/>
                        <a:t>Indicator (units)</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Status in 2024</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Implications</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Time Series</a:t>
                      </a:r>
                      <a:endParaRPr b="1" sz="1000"/>
                    </a:p>
                  </a:txBody>
                  <a:tcPr marT="91425" marB="91425" marR="91425" marL="91425" anchor="ctr">
                    <a:solidFill>
                      <a:schemeClr val="lt2"/>
                    </a:solidFill>
                  </a:tcPr>
                </a:tc>
              </a:tr>
              <a:tr h="1388225">
                <a:tc>
                  <a:txBody>
                    <a:bodyPr/>
                    <a:lstStyle/>
                    <a:p>
                      <a:pPr indent="0" lvl="0" marL="0" rtl="0" algn="l">
                        <a:spcBef>
                          <a:spcPts val="0"/>
                        </a:spcBef>
                        <a:spcAft>
                          <a:spcPts val="0"/>
                        </a:spcAft>
                        <a:buNone/>
                      </a:pPr>
                      <a:r>
                        <a:rPr lang="en" sz="1000"/>
                        <a:t>Mean winter (Feb-Mar) bottom temperature</a:t>
                      </a:r>
                      <a:r>
                        <a:rPr lang="en" sz="1000"/>
                        <a:t> </a:t>
                      </a:r>
                      <a:r>
                        <a:rPr lang="en" sz="1000">
                          <a:solidFill>
                            <a:schemeClr val="dk1"/>
                          </a:solidFill>
                        </a:rPr>
                        <a:t>(°C)</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800">
                          <a:solidFill>
                            <a:schemeClr val="dk1"/>
                          </a:solidFill>
                        </a:rPr>
                        <a:t>Northern subunit: North of Hudson Canyon</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Southern subunit: South of Hudson Canyon</a:t>
                      </a:r>
                      <a:endParaRPr sz="8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t>North:</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Cold winter temperatures may increase the mortality of </a:t>
                      </a:r>
                      <a:r>
                        <a:rPr lang="en" sz="1000"/>
                        <a:t>young-of-the-year fish, resulting in smaller year class</a:t>
                      </a:r>
                      <a:r>
                        <a:rPr lang="en" sz="1000"/>
                        <a:t>es. Additionally, </a:t>
                      </a:r>
                      <a:r>
                        <a:rPr lang="en" sz="1000"/>
                        <a:t>cold</a:t>
                      </a:r>
                      <a:r>
                        <a:rPr lang="en" sz="1000"/>
                        <a:t> temperatures may cause northern fish to move into the southern subregion, leading to </a:t>
                      </a:r>
                      <a:r>
                        <a:rPr lang="en" sz="1000">
                          <a:solidFill>
                            <a:schemeClr val="dk1"/>
                          </a:solidFill>
                        </a:rPr>
                        <a:t>potential misallocation of catch between the northern and southern stock subunits.</a:t>
                      </a:r>
                      <a:r>
                        <a:rPr lang="en" sz="1000"/>
                        <a:t> </a:t>
                      </a:r>
                      <a:r>
                        <a:rPr lang="en" sz="1000"/>
                        <a:t>2024 temperature in the northern subunit (north of Hudson Canyon) was c</a:t>
                      </a:r>
                      <a:r>
                        <a:rPr lang="en" sz="1000"/>
                        <a:t>older than black sea bass's lower threshold of 8C. </a:t>
                      </a:r>
                      <a:r>
                        <a:rPr lang="en" sz="1000">
                          <a:solidFill>
                            <a:schemeClr val="dk1"/>
                          </a:solidFill>
                        </a:rPr>
                        <a:t>Bottom temperature data comes from GLORYS, a modeled product.</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557050">
                <a:tc>
                  <a:txBody>
                    <a:bodyPr/>
                    <a:lstStyle/>
                    <a:p>
                      <a:pPr indent="0" lvl="0" marL="0" rtl="0" algn="l">
                        <a:spcBef>
                          <a:spcPts val="0"/>
                        </a:spcBef>
                        <a:spcAft>
                          <a:spcPts val="0"/>
                        </a:spcAft>
                        <a:buNone/>
                      </a:pPr>
                      <a:r>
                        <a:rPr lang="en" sz="1000">
                          <a:solidFill>
                            <a:schemeClr val="dk1"/>
                          </a:solidFill>
                        </a:rPr>
                        <a:t>Shelf water volume (km</a:t>
                      </a:r>
                      <a:r>
                        <a:rPr baseline="30000" lang="en" sz="1000">
                          <a:solidFill>
                            <a:schemeClr val="dk1"/>
                          </a:solidFill>
                        </a:rPr>
                        <a:t>3</a:t>
                      </a:r>
                      <a:r>
                        <a:rPr lang="en"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Northern subunit: North of Hudson Canyon</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Southern subunit: South of Hudson Canyon</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t>N/A (no data for 2024)</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Shelf water volume is a proxy for suitable winter habitat; higher shelf water volume indicates less suitable habitat, potentially leading to northern fish migrating into the southern subregion. </a:t>
                      </a:r>
                      <a:r>
                        <a:rPr lang="en" sz="1000">
                          <a:solidFill>
                            <a:schemeClr val="dk1"/>
                          </a:solidFill>
                        </a:rPr>
                        <a:t>The s</a:t>
                      </a:r>
                      <a:r>
                        <a:rPr lang="en" sz="1000">
                          <a:solidFill>
                            <a:schemeClr val="dk1"/>
                          </a:solidFill>
                        </a:rPr>
                        <a:t>helf water volume dataset is created from </a:t>
                      </a:r>
                      <a:r>
                        <a:rPr i="1" lang="en" sz="1000">
                          <a:solidFill>
                            <a:schemeClr val="dk1"/>
                          </a:solidFill>
                        </a:rPr>
                        <a:t>in situ</a:t>
                      </a:r>
                      <a:r>
                        <a:rPr lang="en" sz="1000">
                          <a:solidFill>
                            <a:schemeClr val="dk1"/>
                          </a:solidFill>
                        </a:rPr>
                        <a:t> data and there has been no winter sampling since 2022, highlighting the need for additional indicators to inform stock subunit mixing</a:t>
                      </a:r>
                      <a:r>
                        <a:rPr lang="en" sz="1000">
                          <a:solidFill>
                            <a:schemeClr val="dk1"/>
                          </a:solidFill>
                        </a:rPr>
                        <a:t>.</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086425">
                <a:tc>
                  <a:txBody>
                    <a:bodyPr/>
                    <a:lstStyle/>
                    <a:p>
                      <a:pPr indent="0" lvl="0" marL="0" rtl="0" algn="l">
                        <a:spcBef>
                          <a:spcPts val="0"/>
                        </a:spcBef>
                        <a:spcAft>
                          <a:spcPts val="0"/>
                        </a:spcAft>
                        <a:buNone/>
                      </a:pPr>
                      <a:r>
                        <a:rPr lang="en" sz="1000"/>
                        <a:t>MRIP recreational trips (</a:t>
                      </a:r>
                      <a:r>
                        <a:rPr lang="en" sz="1000">
                          <a:solidFill>
                            <a:schemeClr val="dk1"/>
                          </a:solidFill>
                        </a:rPr>
                        <a:t>millions of annual trips)</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900">
                        <a:solidFill>
                          <a:srgbClr val="9E9E9E"/>
                        </a:solidFill>
                      </a:endParaRPr>
                    </a:p>
                    <a:p>
                      <a:pPr indent="0" lvl="0" marL="0" rtl="0" algn="l">
                        <a:spcBef>
                          <a:spcPts val="0"/>
                        </a:spcBef>
                        <a:spcAft>
                          <a:spcPts val="0"/>
                        </a:spcAft>
                        <a:buNone/>
                      </a:pPr>
                      <a:r>
                        <a:t/>
                      </a:r>
                      <a:endParaRPr sz="900">
                        <a:solidFill>
                          <a:srgbClr val="9E9E9E"/>
                        </a:solidFill>
                      </a:endParaRPr>
                    </a:p>
                    <a:p>
                      <a:pPr indent="0" lvl="0" marL="0" rtl="0" algn="l">
                        <a:spcBef>
                          <a:spcPts val="0"/>
                        </a:spcBef>
                        <a:spcAft>
                          <a:spcPts val="0"/>
                        </a:spcAft>
                        <a:buNone/>
                      </a:pPr>
                      <a:r>
                        <a:t/>
                      </a:r>
                      <a:endParaRPr sz="900">
                        <a:solidFill>
                          <a:srgbClr val="9E9E9E"/>
                        </a:solidFill>
                      </a:endParaRPr>
                    </a:p>
                    <a:p>
                      <a:pPr indent="0" lvl="0" marL="0" rtl="0" algn="l">
                        <a:spcBef>
                          <a:spcPts val="0"/>
                        </a:spcBef>
                        <a:spcAft>
                          <a:spcPts val="0"/>
                        </a:spcAft>
                        <a:buNone/>
                      </a:pPr>
                      <a:r>
                        <a:t/>
                      </a:r>
                      <a:endParaRPr sz="900">
                        <a:solidFill>
                          <a:srgbClr val="9E9E9E"/>
                        </a:solidFill>
                      </a:endParaRPr>
                    </a:p>
                    <a:p>
                      <a:pPr indent="0" lvl="0" marL="0" rtl="0" algn="ctr">
                        <a:spcBef>
                          <a:spcPts val="0"/>
                        </a:spcBef>
                        <a:spcAft>
                          <a:spcPts val="0"/>
                        </a:spcAft>
                        <a:buNone/>
                      </a:pPr>
                      <a:r>
                        <a:rPr lang="en" sz="900">
                          <a:solidFill>
                            <a:srgbClr val="9E9E9E"/>
                          </a:solidFill>
                        </a:rPr>
                        <a:t>Above long term average</a:t>
                      </a:r>
                      <a:endParaRPr sz="1200">
                        <a:solidFill>
                          <a:srgbClr val="595959"/>
                        </a:solidFill>
                      </a:endParaRPr>
                    </a:p>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800"/>
                        </a:spcAft>
                        <a:buNone/>
                      </a:pPr>
                      <a:r>
                        <a:rPr lang="en" sz="1000"/>
                        <a:t>Recent trip numbers are near an all-time high, but may have decreased from 2023 (2024 data is preliminary and does not include November and December 2024). </a:t>
                      </a:r>
                      <a:r>
                        <a:rPr lang="en" sz="1000"/>
                        <a:t>Catch generally reflects trip patterns.</a:t>
                      </a:r>
                      <a:r>
                        <a:rPr lang="en" sz="1000"/>
                        <a:t> </a:t>
                      </a:r>
                      <a:r>
                        <a:rPr lang="en" sz="1000"/>
                        <a:t>High regulatory complexity is likely contributing to recreational fishing trends</a:t>
                      </a:r>
                      <a:r>
                        <a:rPr lang="en" sz="1000"/>
                        <a:t>; the Mid Atlantic Risk Assessment highlights regulatory complexity for black sea bass as an important risk element.</a:t>
                      </a:r>
                      <a:endParaRPr sz="800"/>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086425">
                <a:tc>
                  <a:txBody>
                    <a:bodyPr/>
                    <a:lstStyle/>
                    <a:p>
                      <a:pPr indent="0" lvl="0" marL="0" rtl="0" algn="l">
                        <a:spcBef>
                          <a:spcPts val="0"/>
                        </a:spcBef>
                        <a:spcAft>
                          <a:spcPts val="0"/>
                        </a:spcAft>
                        <a:buNone/>
                      </a:pPr>
                      <a:r>
                        <a:rPr lang="en" sz="1000"/>
                        <a:t>MRIP recreational landings (millions of lbs)</a:t>
                      </a:r>
                      <a:endParaRPr sz="1000"/>
                    </a:p>
                    <a:p>
                      <a:pPr indent="0" lvl="0" marL="0" rtl="0" algn="l">
                        <a:spcBef>
                          <a:spcPts val="0"/>
                        </a:spcBef>
                        <a:spcAft>
                          <a:spcPts val="0"/>
                        </a:spcAft>
                        <a:buNone/>
                      </a:pPr>
                      <a:r>
                        <a:t/>
                      </a:r>
                      <a:endParaRPr sz="1000"/>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t>The recreational black sea bass fishery has a c</a:t>
                      </a:r>
                      <a:r>
                        <a:rPr lang="en" sz="1000"/>
                        <a:t>atch-and-release </a:t>
                      </a:r>
                      <a:r>
                        <a:rPr lang="en" sz="1000"/>
                        <a:t>component, and recent management measures are being implemented to reduce recreational harvest. </a:t>
                      </a:r>
                      <a:r>
                        <a:rPr lang="en" sz="1000">
                          <a:solidFill>
                            <a:schemeClr val="dk1"/>
                          </a:solidFill>
                        </a:rPr>
                        <a:t>2024 data is preliminary and does not include November and December 2024.</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800"/>
                    </a:p>
                  </a:txBody>
                  <a:tcPr marT="91425" marB="91425" marR="91425" marL="91425">
                    <a:solidFill>
                      <a:schemeClr val="lt1"/>
                    </a:solidFill>
                  </a:tcPr>
                </a:tc>
              </a:tr>
              <a:tr h="978475">
                <a:tc>
                  <a:txBody>
                    <a:bodyPr/>
                    <a:lstStyle/>
                    <a:p>
                      <a:pPr indent="0" lvl="0" marL="0" rtl="0" algn="l">
                        <a:spcBef>
                          <a:spcPts val="0"/>
                        </a:spcBef>
                        <a:spcAft>
                          <a:spcPts val="0"/>
                        </a:spcAft>
                        <a:buNone/>
                      </a:pPr>
                      <a:r>
                        <a:rPr lang="en" sz="1000"/>
                        <a:t>Revenue per vessel</a:t>
                      </a:r>
                      <a:r>
                        <a:rPr lang="en" sz="1000"/>
                        <a:t> (2023 USD)</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sz="900">
                        <a:solidFill>
                          <a:srgbClr val="9E9E9E"/>
                        </a:solidFill>
                      </a:endParaRPr>
                    </a:p>
                    <a:p>
                      <a:pPr indent="0" lvl="0" marL="0" rtl="0" algn="ctr">
                        <a:spcBef>
                          <a:spcPts val="0"/>
                        </a:spcBef>
                        <a:spcAft>
                          <a:spcPts val="0"/>
                        </a:spcAft>
                        <a:buClr>
                          <a:schemeClr val="dk1"/>
                        </a:buClr>
                        <a:buSzPts val="1100"/>
                        <a:buFont typeface="Arial"/>
                        <a:buNone/>
                      </a:pPr>
                      <a:r>
                        <a:rPr lang="en" sz="900">
                          <a:solidFill>
                            <a:srgbClr val="9E9E9E"/>
                          </a:solidFill>
                        </a:rPr>
                        <a:t>Above long term average</a:t>
                      </a:r>
                      <a:endParaRPr/>
                    </a:p>
                  </a:txBody>
                  <a:tcPr marT="91425" marB="91425" marR="91425" marL="91425">
                    <a:lnL cap="flat" cmpd="sng" w="9525">
                      <a:solidFill>
                        <a:srgbClr val="9E9E9E"/>
                      </a:solidFill>
                      <a:prstDash val="solid"/>
                      <a:round/>
                      <a:headEnd len="sm" w="sm" type="none"/>
                      <a:tailEnd len="sm" w="sm" type="none"/>
                    </a:lnL>
                    <a:solidFill>
                      <a:schemeClr val="lt1"/>
                    </a:solidFill>
                  </a:tcPr>
                </a:tc>
                <a:tc>
                  <a:txBody>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Revenue per vessel has followed an overall increasing trend, suggesting potentially favorable returns in the fishery, </a:t>
                      </a:r>
                      <a:r>
                        <a:rPr lang="en" sz="1000">
                          <a:solidFill>
                            <a:schemeClr val="dk1"/>
                          </a:solidFill>
                        </a:rPr>
                        <a:t>despite decreases in both total landings</a:t>
                      </a:r>
                      <a:r>
                        <a:rPr lang="en" sz="1000">
                          <a:solidFill>
                            <a:schemeClr val="dk1"/>
                          </a:solidFill>
                        </a:rPr>
                        <a:t> and average price ($/lb; not shown)</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r>
              <a:tr h="1151800">
                <a:tc>
                  <a:txBody>
                    <a:bodyPr/>
                    <a:lstStyle/>
                    <a:p>
                      <a:pPr indent="0" lvl="0" marL="0" rtl="0" algn="l">
                        <a:spcBef>
                          <a:spcPts val="0"/>
                        </a:spcBef>
                        <a:spcAft>
                          <a:spcPts val="0"/>
                        </a:spcAft>
                        <a:buNone/>
                      </a:pPr>
                      <a:r>
                        <a:rPr lang="en" sz="1000"/>
                        <a:t>Number of commercial vessels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lt1"/>
                    </a:solidFill>
                  </a:tcPr>
                </a:tc>
                <a:tc>
                  <a:txBody>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The number of active vessels has been decreasing since 2017, which could impact revenue distributions and fleet </a:t>
                      </a:r>
                      <a:r>
                        <a:rPr lang="en" sz="1000">
                          <a:solidFill>
                            <a:schemeClr val="dk1"/>
                          </a:solidFill>
                        </a:rPr>
                        <a:t>diversity</a:t>
                      </a:r>
                      <a:r>
                        <a:rPr lang="en" sz="1000">
                          <a:solidFill>
                            <a:schemeClr val="dk1"/>
                          </a:solidFill>
                        </a:rPr>
                        <a:t>. </a:t>
                      </a:r>
                      <a:endParaRPr sz="8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r>
            </a:tbl>
          </a:graphicData>
        </a:graphic>
      </p:graphicFrame>
      <p:sp>
        <p:nvSpPr>
          <p:cNvPr id="327" name="Google Shape;327;p31"/>
          <p:cNvSpPr txBox="1"/>
          <p:nvPr/>
        </p:nvSpPr>
        <p:spPr>
          <a:xfrm>
            <a:off x="905250" y="9848625"/>
            <a:ext cx="68454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B5394"/>
                </a:solidFill>
                <a:latin typeface="Arial Narrow"/>
                <a:ea typeface="Arial Narrow"/>
                <a:cs typeface="Arial Narrow"/>
                <a:sym typeface="Arial Narrow"/>
              </a:rPr>
              <a:t>U.S. Department of Commerce  | National Oceanic and Atmospheric Administration | National Marine Fisheries Service </a:t>
            </a:r>
            <a:r>
              <a:rPr lang="en" sz="800">
                <a:solidFill>
                  <a:srgbClr val="0B5394"/>
                </a:solidFill>
                <a:latin typeface="Arial Narrow"/>
                <a:ea typeface="Arial Narrow"/>
                <a:cs typeface="Arial Narrow"/>
                <a:sym typeface="Arial Narrow"/>
              </a:rPr>
              <a:t>| </a:t>
            </a:r>
            <a:r>
              <a:rPr lang="en" sz="800">
                <a:solidFill>
                  <a:srgbClr val="01569D"/>
                </a:solidFill>
                <a:latin typeface="Arial Narrow"/>
                <a:ea typeface="Arial Narrow"/>
                <a:cs typeface="Arial Narrow"/>
                <a:sym typeface="Arial Narrow"/>
              </a:rPr>
              <a:t>Northeast Fisheries Science Center</a:t>
            </a:r>
            <a:endParaRPr b="0" i="0" sz="1400" u="none" cap="none" strike="noStrike">
              <a:solidFill>
                <a:srgbClr val="0B5394"/>
              </a:solidFill>
              <a:latin typeface="Arial"/>
              <a:ea typeface="Arial"/>
              <a:cs typeface="Arial"/>
              <a:sym typeface="Arial"/>
            </a:endParaRPr>
          </a:p>
        </p:txBody>
      </p:sp>
      <p:pic>
        <p:nvPicPr>
          <p:cNvPr id="328" name="Google Shape;328;p31"/>
          <p:cNvPicPr preferRelativeResize="0"/>
          <p:nvPr/>
        </p:nvPicPr>
        <p:blipFill rotWithShape="1">
          <a:blip r:embed="rId4">
            <a:alphaModFix/>
          </a:blip>
          <a:srcRect b="76172" l="41019" r="47677" t="11331"/>
          <a:stretch/>
        </p:blipFill>
        <p:spPr>
          <a:xfrm>
            <a:off x="1408025" y="8966450"/>
            <a:ext cx="736826" cy="685100"/>
          </a:xfrm>
          <a:prstGeom prst="rect">
            <a:avLst/>
          </a:prstGeom>
          <a:noFill/>
          <a:ln>
            <a:noFill/>
          </a:ln>
        </p:spPr>
      </p:pic>
      <p:pic>
        <p:nvPicPr>
          <p:cNvPr id="329" name="Google Shape;329;p31"/>
          <p:cNvPicPr preferRelativeResize="0"/>
          <p:nvPr/>
        </p:nvPicPr>
        <p:blipFill>
          <a:blip r:embed="rId5">
            <a:alphaModFix/>
          </a:blip>
          <a:stretch>
            <a:fillRect/>
          </a:stretch>
        </p:blipFill>
        <p:spPr>
          <a:xfrm>
            <a:off x="1419238" y="3823950"/>
            <a:ext cx="714375" cy="647700"/>
          </a:xfrm>
          <a:prstGeom prst="rect">
            <a:avLst/>
          </a:prstGeom>
          <a:noFill/>
          <a:ln>
            <a:noFill/>
          </a:ln>
        </p:spPr>
      </p:pic>
      <p:pic>
        <p:nvPicPr>
          <p:cNvPr id="330" name="Google Shape;330;p31"/>
          <p:cNvPicPr preferRelativeResize="0"/>
          <p:nvPr/>
        </p:nvPicPr>
        <p:blipFill rotWithShape="1">
          <a:blip r:embed="rId6">
            <a:alphaModFix/>
          </a:blip>
          <a:srcRect b="0" l="8088" r="0" t="0"/>
          <a:stretch/>
        </p:blipFill>
        <p:spPr>
          <a:xfrm>
            <a:off x="1406111" y="6945388"/>
            <a:ext cx="740664" cy="594618"/>
          </a:xfrm>
          <a:prstGeom prst="rect">
            <a:avLst/>
          </a:prstGeom>
          <a:noFill/>
          <a:ln>
            <a:noFill/>
          </a:ln>
        </p:spPr>
      </p:pic>
      <p:pic>
        <p:nvPicPr>
          <p:cNvPr id="331" name="Google Shape;331;p31"/>
          <p:cNvPicPr preferRelativeResize="0"/>
          <p:nvPr/>
        </p:nvPicPr>
        <p:blipFill>
          <a:blip r:embed="rId6">
            <a:alphaModFix/>
          </a:blip>
          <a:stretch>
            <a:fillRect/>
          </a:stretch>
        </p:blipFill>
        <p:spPr>
          <a:xfrm>
            <a:off x="1373754" y="2323677"/>
            <a:ext cx="805409" cy="592225"/>
          </a:xfrm>
          <a:prstGeom prst="rect">
            <a:avLst/>
          </a:prstGeom>
          <a:noFill/>
          <a:ln>
            <a:noFill/>
          </a:ln>
        </p:spPr>
      </p:pic>
      <p:sp>
        <p:nvSpPr>
          <p:cNvPr id="332" name="Google Shape;332;p31"/>
          <p:cNvSpPr/>
          <p:nvPr/>
        </p:nvSpPr>
        <p:spPr>
          <a:xfrm rot="10795740">
            <a:off x="1656412" y="1309462"/>
            <a:ext cx="242100" cy="270300"/>
          </a:xfrm>
          <a:prstGeom prst="upArrow">
            <a:avLst>
              <a:gd fmla="val 50000" name="adj1"/>
              <a:gd fmla="val 50000" name="adj2"/>
            </a:avLst>
          </a:prstGeom>
          <a:solidFill>
            <a:srgbClr val="9E9E9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31"/>
          <p:cNvSpPr/>
          <p:nvPr/>
        </p:nvSpPr>
        <p:spPr>
          <a:xfrm>
            <a:off x="1494863" y="1182538"/>
            <a:ext cx="565200" cy="69300"/>
          </a:xfrm>
          <a:prstGeom prst="rect">
            <a:avLst/>
          </a:prstGeom>
          <a:solidFill>
            <a:srgbClr val="9E9E9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31"/>
          <p:cNvSpPr txBox="1"/>
          <p:nvPr/>
        </p:nvSpPr>
        <p:spPr>
          <a:xfrm>
            <a:off x="1266750" y="1548775"/>
            <a:ext cx="10194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E9E9E"/>
                </a:solidFill>
              </a:rPr>
              <a:t>Below threshold</a:t>
            </a:r>
            <a:endParaRPr sz="900">
              <a:solidFill>
                <a:srgbClr val="9E9E9E"/>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South:</a:t>
            </a:r>
            <a:endParaRPr sz="1200">
              <a:solidFill>
                <a:srgbClr val="595959"/>
              </a:solidFill>
            </a:endParaRPr>
          </a:p>
        </p:txBody>
      </p:sp>
      <p:pic>
        <p:nvPicPr>
          <p:cNvPr id="335" name="Google Shape;335;p31"/>
          <p:cNvPicPr preferRelativeResize="0"/>
          <p:nvPr/>
        </p:nvPicPr>
        <p:blipFill>
          <a:blip r:embed="rId7">
            <a:alphaModFix/>
          </a:blip>
          <a:stretch>
            <a:fillRect/>
          </a:stretch>
        </p:blipFill>
        <p:spPr>
          <a:xfrm>
            <a:off x="4484113" y="4652825"/>
            <a:ext cx="3019899" cy="959575"/>
          </a:xfrm>
          <a:prstGeom prst="rect">
            <a:avLst/>
          </a:prstGeom>
          <a:noFill/>
          <a:ln>
            <a:noFill/>
          </a:ln>
        </p:spPr>
      </p:pic>
      <p:pic>
        <p:nvPicPr>
          <p:cNvPr id="336" name="Google Shape;336;p31"/>
          <p:cNvPicPr preferRelativeResize="0"/>
          <p:nvPr/>
        </p:nvPicPr>
        <p:blipFill>
          <a:blip r:embed="rId8">
            <a:alphaModFix/>
          </a:blip>
          <a:stretch>
            <a:fillRect/>
          </a:stretch>
        </p:blipFill>
        <p:spPr>
          <a:xfrm>
            <a:off x="4484113" y="6118928"/>
            <a:ext cx="3019899" cy="862621"/>
          </a:xfrm>
          <a:prstGeom prst="rect">
            <a:avLst/>
          </a:prstGeom>
          <a:noFill/>
          <a:ln>
            <a:noFill/>
          </a:ln>
        </p:spPr>
      </p:pic>
      <p:pic>
        <p:nvPicPr>
          <p:cNvPr id="337" name="Google Shape;337;p31"/>
          <p:cNvPicPr preferRelativeResize="0"/>
          <p:nvPr/>
        </p:nvPicPr>
        <p:blipFill>
          <a:blip r:embed="rId9">
            <a:alphaModFix/>
          </a:blip>
          <a:stretch>
            <a:fillRect/>
          </a:stretch>
        </p:blipFill>
        <p:spPr>
          <a:xfrm>
            <a:off x="4894350" y="2915900"/>
            <a:ext cx="2578608" cy="1315797"/>
          </a:xfrm>
          <a:prstGeom prst="rect">
            <a:avLst/>
          </a:prstGeom>
          <a:noFill/>
          <a:ln>
            <a:noFill/>
          </a:ln>
        </p:spPr>
      </p:pic>
      <p:pic>
        <p:nvPicPr>
          <p:cNvPr id="338" name="Google Shape;338;p31"/>
          <p:cNvPicPr preferRelativeResize="0"/>
          <p:nvPr/>
        </p:nvPicPr>
        <p:blipFill>
          <a:blip r:embed="rId10">
            <a:alphaModFix/>
          </a:blip>
          <a:stretch>
            <a:fillRect/>
          </a:stretch>
        </p:blipFill>
        <p:spPr>
          <a:xfrm>
            <a:off x="4484137" y="8254025"/>
            <a:ext cx="3019873" cy="1161950"/>
          </a:xfrm>
          <a:prstGeom prst="rect">
            <a:avLst/>
          </a:prstGeom>
          <a:noFill/>
          <a:ln>
            <a:noFill/>
          </a:ln>
        </p:spPr>
      </p:pic>
      <p:pic>
        <p:nvPicPr>
          <p:cNvPr id="339" name="Google Shape;339;p31"/>
          <p:cNvPicPr preferRelativeResize="0"/>
          <p:nvPr/>
        </p:nvPicPr>
        <p:blipFill>
          <a:blip r:embed="rId11">
            <a:alphaModFix/>
          </a:blip>
          <a:stretch>
            <a:fillRect/>
          </a:stretch>
        </p:blipFill>
        <p:spPr>
          <a:xfrm>
            <a:off x="4969625" y="888075"/>
            <a:ext cx="2610600" cy="1230275"/>
          </a:xfrm>
          <a:prstGeom prst="rect">
            <a:avLst/>
          </a:prstGeom>
          <a:noFill/>
          <a:ln>
            <a:noFill/>
          </a:ln>
        </p:spPr>
      </p:pic>
      <p:pic>
        <p:nvPicPr>
          <p:cNvPr id="340" name="Google Shape;340;p31"/>
          <p:cNvPicPr preferRelativeResize="0"/>
          <p:nvPr/>
        </p:nvPicPr>
        <p:blipFill>
          <a:blip r:embed="rId12">
            <a:alphaModFix/>
          </a:blip>
          <a:stretch>
            <a:fillRect/>
          </a:stretch>
        </p:blipFill>
        <p:spPr>
          <a:xfrm>
            <a:off x="1494875" y="4896012"/>
            <a:ext cx="483752" cy="473225"/>
          </a:xfrm>
          <a:prstGeom prst="rect">
            <a:avLst/>
          </a:prstGeom>
          <a:noFill/>
          <a:ln>
            <a:noFill/>
          </a:ln>
        </p:spPr>
      </p:pic>
      <p:pic>
        <p:nvPicPr>
          <p:cNvPr id="341" name="Google Shape;341;p31"/>
          <p:cNvPicPr preferRelativeResize="0"/>
          <p:nvPr/>
        </p:nvPicPr>
        <p:blipFill>
          <a:blip r:embed="rId13">
            <a:alphaModFix/>
          </a:blip>
          <a:stretch>
            <a:fillRect/>
          </a:stretch>
        </p:blipFill>
        <p:spPr>
          <a:xfrm>
            <a:off x="4484100" y="7299200"/>
            <a:ext cx="3019919" cy="862625"/>
          </a:xfrm>
          <a:prstGeom prst="rect">
            <a:avLst/>
          </a:prstGeom>
          <a:noFill/>
          <a:ln>
            <a:noFill/>
          </a:ln>
        </p:spPr>
      </p:pic>
      <p:pic>
        <p:nvPicPr>
          <p:cNvPr id="342" name="Google Shape;342;p31"/>
          <p:cNvPicPr preferRelativeResize="0"/>
          <p:nvPr/>
        </p:nvPicPr>
        <p:blipFill>
          <a:blip r:embed="rId12">
            <a:alphaModFix/>
          </a:blip>
          <a:stretch>
            <a:fillRect/>
          </a:stretch>
        </p:blipFill>
        <p:spPr>
          <a:xfrm>
            <a:off x="1494875" y="7846512"/>
            <a:ext cx="483752" cy="47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32"/>
          <p:cNvSpPr txBox="1"/>
          <p:nvPr/>
        </p:nvSpPr>
        <p:spPr>
          <a:xfrm>
            <a:off x="1112525" y="664150"/>
            <a:ext cx="5715000" cy="1066500"/>
          </a:xfrm>
          <a:prstGeom prst="rect">
            <a:avLst/>
          </a:prstGeom>
          <a:noFill/>
          <a:ln>
            <a:noFill/>
          </a:ln>
        </p:spPr>
        <p:txBody>
          <a:bodyPr anchorCtr="0" anchor="t" bIns="0" lIns="0" spcFirstLastPara="1" rIns="0" wrap="square" tIns="0">
            <a:spAutoFit/>
          </a:bodyPr>
          <a:lstStyle/>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Black Sea Bass (</a:t>
            </a:r>
            <a:r>
              <a:rPr b="1" i="1" lang="en" sz="2300">
                <a:solidFill>
                  <a:srgbClr val="01569D"/>
                </a:solidFill>
                <a:latin typeface="Arial Narrow"/>
                <a:ea typeface="Arial Narrow"/>
                <a:cs typeface="Arial Narrow"/>
                <a:sym typeface="Arial Narrow"/>
              </a:rPr>
              <a:t>Centropristis</a:t>
            </a:r>
            <a:r>
              <a:rPr b="1" i="1" lang="en" sz="2300">
                <a:solidFill>
                  <a:srgbClr val="01569D"/>
                </a:solidFill>
                <a:latin typeface="Arial Narrow"/>
                <a:ea typeface="Arial Narrow"/>
                <a:cs typeface="Arial Narrow"/>
                <a:sym typeface="Arial Narrow"/>
              </a:rPr>
              <a:t> striata</a:t>
            </a:r>
            <a:r>
              <a:rPr b="1" lang="en" sz="2300">
                <a:solidFill>
                  <a:srgbClr val="01569D"/>
                </a:solidFill>
                <a:latin typeface="Arial Narrow"/>
                <a:ea typeface="Arial Narrow"/>
                <a:cs typeface="Arial Narrow"/>
                <a:sym typeface="Arial Narrow"/>
              </a:rPr>
              <a:t>)</a:t>
            </a:r>
            <a:endParaRPr b="1" sz="23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Ecosystem &amp; Socioeconomic Profile</a:t>
            </a:r>
            <a:r>
              <a:rPr b="1" lang="en" sz="2300">
                <a:solidFill>
                  <a:srgbClr val="01569D"/>
                </a:solidFill>
                <a:latin typeface="Arial Narrow"/>
                <a:ea typeface="Arial Narrow"/>
                <a:cs typeface="Arial Narrow"/>
                <a:sym typeface="Arial Narrow"/>
              </a:rPr>
              <a:t> Report Card</a:t>
            </a:r>
            <a:endParaRPr b="1" sz="2300">
              <a:solidFill>
                <a:srgbClr val="01569D"/>
              </a:solidFill>
              <a:latin typeface="Arial Narrow"/>
              <a:ea typeface="Arial Narrow"/>
              <a:cs typeface="Arial Narrow"/>
              <a:sym typeface="Arial Narrow"/>
            </a:endParaRPr>
          </a:p>
          <a:p>
            <a:pPr indent="0" lvl="0" marL="0" marR="0" rtl="0" algn="ctr">
              <a:lnSpc>
                <a:spcPct val="107000"/>
              </a:lnSpc>
              <a:spcBef>
                <a:spcPts val="600"/>
              </a:spcBef>
              <a:spcAft>
                <a:spcPts val="0"/>
              </a:spcAft>
              <a:buClr>
                <a:srgbClr val="000000"/>
              </a:buClr>
              <a:buSzPts val="2800"/>
              <a:buFont typeface="Arial"/>
              <a:buNone/>
            </a:pPr>
            <a:r>
              <a:rPr lang="en" sz="1500">
                <a:solidFill>
                  <a:srgbClr val="14487C"/>
                </a:solidFill>
                <a:latin typeface="Arial Black"/>
                <a:ea typeface="Arial Black"/>
                <a:cs typeface="Arial Black"/>
                <a:sym typeface="Arial Black"/>
              </a:rPr>
              <a:t>Spring 2025</a:t>
            </a:r>
            <a:endParaRPr b="1" sz="2200">
              <a:solidFill>
                <a:srgbClr val="01569D"/>
              </a:solidFill>
              <a:latin typeface="Arial Narrow"/>
              <a:ea typeface="Arial Narrow"/>
              <a:cs typeface="Arial Narrow"/>
              <a:sym typeface="Arial Narrow"/>
            </a:endParaRPr>
          </a:p>
        </p:txBody>
      </p:sp>
      <p:sp>
        <p:nvSpPr>
          <p:cNvPr id="348" name="Google Shape;348;p32"/>
          <p:cNvSpPr txBox="1"/>
          <p:nvPr/>
        </p:nvSpPr>
        <p:spPr>
          <a:xfrm>
            <a:off x="835224" y="9889675"/>
            <a:ext cx="61854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1569D"/>
                </a:solidFill>
                <a:latin typeface="Arial Narrow"/>
                <a:ea typeface="Arial Narrow"/>
                <a:cs typeface="Arial Narrow"/>
                <a:sym typeface="Arial Narrow"/>
              </a:rPr>
              <a:t>U.S. Department of Commerce  | National Oceanic and Atmospheric Administration | National Marine Fisheries Service  |  Northeast Fisheries Science Center</a:t>
            </a:r>
            <a:endParaRPr b="0" i="0" sz="1400" u="none" cap="none" strike="noStrike">
              <a:solidFill>
                <a:srgbClr val="01569D"/>
              </a:solidFill>
              <a:latin typeface="Arial"/>
              <a:ea typeface="Arial"/>
              <a:cs typeface="Arial"/>
              <a:sym typeface="Arial"/>
            </a:endParaRPr>
          </a:p>
        </p:txBody>
      </p:sp>
      <p:sp>
        <p:nvSpPr>
          <p:cNvPr id="349" name="Google Shape;349;p32"/>
          <p:cNvSpPr txBox="1"/>
          <p:nvPr/>
        </p:nvSpPr>
        <p:spPr>
          <a:xfrm>
            <a:off x="50850" y="6270900"/>
            <a:ext cx="4482900" cy="248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dk1"/>
                </a:solidFill>
                <a:latin typeface="Calibri"/>
                <a:ea typeface="Calibri"/>
                <a:cs typeface="Calibri"/>
                <a:sym typeface="Calibri"/>
              </a:rPr>
              <a:t>According to the Mid-Atlantic </a:t>
            </a:r>
            <a:r>
              <a:rPr lang="en" sz="1100" u="sng">
                <a:solidFill>
                  <a:schemeClr val="accent5"/>
                </a:solidFill>
                <a:latin typeface="Calibri"/>
                <a:ea typeface="Calibri"/>
                <a:cs typeface="Calibri"/>
                <a:sym typeface="Calibri"/>
                <a:hlinkClick r:id="rId4">
                  <a:extLst>
                    <a:ext uri="{A12FA001-AC4F-418D-AE19-62706E023703}">
                      <ahyp:hlinkClr val="tx"/>
                    </a:ext>
                  </a:extLst>
                </a:hlinkClick>
              </a:rPr>
              <a:t>2024 EAFM risk assessment update</a:t>
            </a:r>
            <a:r>
              <a:rPr lang="en" sz="1100">
                <a:solidFill>
                  <a:schemeClr val="dk1"/>
                </a:solidFill>
                <a:latin typeface="Calibri"/>
                <a:ea typeface="Calibri"/>
                <a:cs typeface="Calibri"/>
                <a:sym typeface="Calibri"/>
              </a:rPr>
              <a:t>, Black Sea Bass scored </a:t>
            </a:r>
            <a:r>
              <a:rPr lang="en" sz="1100">
                <a:solidFill>
                  <a:schemeClr val="dk1"/>
                </a:solidFill>
                <a:latin typeface="Calibri"/>
                <a:ea typeface="Calibri"/>
                <a:cs typeface="Calibri"/>
                <a:sym typeface="Calibri"/>
              </a:rPr>
              <a:t>high and moderately high risk </a:t>
            </a:r>
            <a:r>
              <a:rPr lang="en" sz="1100">
                <a:solidFill>
                  <a:schemeClr val="dk1"/>
                </a:solidFill>
                <a:latin typeface="Calibri"/>
                <a:ea typeface="Calibri"/>
                <a:cs typeface="Calibri"/>
                <a:sym typeface="Calibri"/>
              </a:rPr>
              <a:t>in the following elements</a:t>
            </a:r>
            <a:r>
              <a:rPr lang="en"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Moderate-high to high risk to the </a:t>
            </a:r>
            <a:r>
              <a:rPr b="1" lang="en" sz="1100">
                <a:solidFill>
                  <a:schemeClr val="dk1"/>
                </a:solidFill>
                <a:latin typeface="Calibri"/>
                <a:ea typeface="Calibri"/>
                <a:cs typeface="Calibri"/>
                <a:sym typeface="Calibri"/>
              </a:rPr>
              <a:t>stock </a:t>
            </a:r>
            <a:r>
              <a:rPr lang="en" sz="1100">
                <a:solidFill>
                  <a:schemeClr val="dk1"/>
                </a:solidFill>
                <a:latin typeface="Calibri"/>
                <a:ea typeface="Calibri"/>
                <a:cs typeface="Calibri"/>
                <a:sym typeface="Calibri"/>
              </a:rPr>
              <a:t>due to:</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Very h</a:t>
            </a:r>
            <a:r>
              <a:rPr lang="en" sz="1100">
                <a:solidFill>
                  <a:schemeClr val="dk1"/>
                </a:solidFill>
                <a:latin typeface="Calibri"/>
                <a:ea typeface="Calibri"/>
                <a:cs typeface="Calibri"/>
                <a:sym typeface="Calibri"/>
              </a:rPr>
              <a:t>igh exposure to changes in climate </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Observed and potential changes in </a:t>
            </a:r>
            <a:r>
              <a:rPr lang="en" sz="1100">
                <a:solidFill>
                  <a:schemeClr val="dk1"/>
                </a:solidFill>
                <a:latin typeface="Calibri"/>
                <a:ea typeface="Calibri"/>
                <a:cs typeface="Calibri"/>
                <a:sym typeface="Calibri"/>
              </a:rPr>
              <a:t>distribution</a:t>
            </a:r>
            <a:r>
              <a:rPr lang="en" sz="1100">
                <a:solidFill>
                  <a:schemeClr val="dk1"/>
                </a:solidFill>
                <a:latin typeface="Calibri"/>
                <a:ea typeface="Calibri"/>
                <a:cs typeface="Calibri"/>
                <a:sym typeface="Calibri"/>
              </a:rPr>
              <a:t>; northward shift </a:t>
            </a:r>
            <a:r>
              <a:rPr lang="en" sz="1100">
                <a:solidFill>
                  <a:schemeClr val="dk1"/>
                </a:solidFill>
                <a:latin typeface="Calibri"/>
                <a:ea typeface="Calibri"/>
                <a:cs typeface="Calibri"/>
                <a:sym typeface="Calibri"/>
              </a:rPr>
              <a:t>into the Gulf of Maine</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Threats to estuarine habitat</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D</a:t>
            </a:r>
            <a:r>
              <a:rPr lang="en" sz="1100">
                <a:solidFill>
                  <a:schemeClr val="dk1"/>
                </a:solidFill>
                <a:latin typeface="Calibri"/>
                <a:ea typeface="Calibri"/>
                <a:cs typeface="Calibri"/>
                <a:sym typeface="Calibri"/>
              </a:rPr>
              <a:t>ecline in the biomass of benthic invertebrate prey </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Decline in black sea bass body condition </a:t>
            </a:r>
            <a:r>
              <a:rPr lang="en" sz="1100">
                <a:solidFill>
                  <a:schemeClr val="dk1"/>
                </a:solidFill>
                <a:latin typeface="Calibri"/>
                <a:ea typeface="Calibri"/>
                <a:cs typeface="Calibri"/>
                <a:sym typeface="Calibri"/>
              </a:rPr>
              <a:t>in the Mid Atlantic Bight</a:t>
            </a:r>
            <a:endParaRPr sz="1100">
              <a:solidFill>
                <a:schemeClr val="dk1"/>
              </a:solidFill>
              <a:latin typeface="Calibri"/>
              <a:ea typeface="Calibri"/>
              <a:cs typeface="Calibri"/>
              <a:sym typeface="Calibri"/>
            </a:endParaRPr>
          </a:p>
          <a:p>
            <a:pPr indent="-184150" lvl="0" marL="3429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risk to the </a:t>
            </a:r>
            <a:r>
              <a:rPr b="1" lang="en" sz="1100">
                <a:solidFill>
                  <a:schemeClr val="dk1"/>
                </a:solidFill>
                <a:latin typeface="Calibri"/>
                <a:ea typeface="Calibri"/>
                <a:cs typeface="Calibri"/>
                <a:sym typeface="Calibri"/>
              </a:rPr>
              <a:t>recreational fishery</a:t>
            </a:r>
            <a:r>
              <a:rPr lang="en" sz="1100">
                <a:solidFill>
                  <a:schemeClr val="dk1"/>
                </a:solidFill>
                <a:latin typeface="Calibri"/>
                <a:ea typeface="Calibri"/>
                <a:cs typeface="Calibri"/>
                <a:sym typeface="Calibri"/>
              </a:rPr>
              <a:t> </a:t>
            </a:r>
            <a:r>
              <a:rPr lang="en" sz="1100">
                <a:solidFill>
                  <a:schemeClr val="dk1"/>
                </a:solidFill>
                <a:latin typeface="Calibri"/>
                <a:ea typeface="Calibri"/>
                <a:cs typeface="Calibri"/>
                <a:sym typeface="Calibri"/>
              </a:rPr>
              <a:t>due to:</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Catch exceeding harvest limits in several years</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100"/>
              </a:spcAft>
              <a:buClr>
                <a:schemeClr val="dk1"/>
              </a:buClr>
              <a:buSzPts val="1100"/>
              <a:buFont typeface="Calibri"/>
              <a:buChar char="○"/>
            </a:pPr>
            <a:r>
              <a:rPr lang="en" sz="1100">
                <a:solidFill>
                  <a:schemeClr val="dk1"/>
                </a:solidFill>
                <a:latin typeface="Calibri"/>
                <a:ea typeface="Calibri"/>
                <a:cs typeface="Calibri"/>
                <a:sym typeface="Calibri"/>
              </a:rPr>
              <a:t>High regulatory complexity (frequent changes and varying interstate recreational regulations)</a:t>
            </a:r>
            <a:endParaRPr sz="1100">
              <a:solidFill>
                <a:schemeClr val="dk1"/>
              </a:solidFill>
              <a:latin typeface="Calibri"/>
              <a:ea typeface="Calibri"/>
              <a:cs typeface="Calibri"/>
              <a:sym typeface="Calibri"/>
            </a:endParaRPr>
          </a:p>
        </p:txBody>
      </p:sp>
      <p:sp>
        <p:nvSpPr>
          <p:cNvPr id="350" name="Google Shape;350;p32"/>
          <p:cNvSpPr txBox="1"/>
          <p:nvPr/>
        </p:nvSpPr>
        <p:spPr>
          <a:xfrm>
            <a:off x="273000" y="5859988"/>
            <a:ext cx="72264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KEY POINTS FROM THE MID-ATLANTIC RISK ASSESSMENT</a:t>
            </a:r>
            <a:endParaRPr sz="1300">
              <a:solidFill>
                <a:srgbClr val="14487C"/>
              </a:solidFill>
              <a:latin typeface="Arial Black"/>
              <a:ea typeface="Arial Black"/>
              <a:cs typeface="Arial Black"/>
              <a:sym typeface="Arial Black"/>
            </a:endParaRPr>
          </a:p>
        </p:txBody>
      </p:sp>
      <p:pic>
        <p:nvPicPr>
          <p:cNvPr id="351" name="Google Shape;351;p32"/>
          <p:cNvPicPr preferRelativeResize="0"/>
          <p:nvPr/>
        </p:nvPicPr>
        <p:blipFill rotWithShape="1">
          <a:blip r:embed="rId5">
            <a:alphaModFix/>
          </a:blip>
          <a:srcRect b="26618" l="13571" r="2858" t="2454"/>
          <a:stretch/>
        </p:blipFill>
        <p:spPr>
          <a:xfrm>
            <a:off x="138625" y="2013763"/>
            <a:ext cx="3161100" cy="3582600"/>
          </a:xfrm>
          <a:prstGeom prst="rect">
            <a:avLst/>
          </a:prstGeom>
          <a:noFill/>
          <a:ln cap="flat" cmpd="sng" w="19050">
            <a:solidFill>
              <a:schemeClr val="dk2"/>
            </a:solidFill>
            <a:prstDash val="solid"/>
            <a:round/>
            <a:headEnd len="sm" w="sm" type="none"/>
            <a:tailEnd len="sm" w="sm" type="none"/>
          </a:ln>
        </p:spPr>
      </p:pic>
      <p:pic>
        <p:nvPicPr>
          <p:cNvPr id="352" name="Google Shape;352;p32"/>
          <p:cNvPicPr preferRelativeResize="0"/>
          <p:nvPr/>
        </p:nvPicPr>
        <p:blipFill>
          <a:blip r:embed="rId6">
            <a:alphaModFix/>
          </a:blip>
          <a:stretch>
            <a:fillRect/>
          </a:stretch>
        </p:blipFill>
        <p:spPr>
          <a:xfrm>
            <a:off x="6017900" y="-39675"/>
            <a:ext cx="1631125" cy="1087425"/>
          </a:xfrm>
          <a:prstGeom prst="rect">
            <a:avLst/>
          </a:prstGeom>
          <a:noFill/>
          <a:ln>
            <a:noFill/>
          </a:ln>
        </p:spPr>
      </p:pic>
      <p:pic>
        <p:nvPicPr>
          <p:cNvPr id="353" name="Google Shape;353;p32"/>
          <p:cNvPicPr preferRelativeResize="0"/>
          <p:nvPr/>
        </p:nvPicPr>
        <p:blipFill rotWithShape="1">
          <a:blip r:embed="rId7">
            <a:alphaModFix/>
          </a:blip>
          <a:srcRect b="36912" l="0" r="0" t="32074"/>
          <a:stretch/>
        </p:blipFill>
        <p:spPr>
          <a:xfrm>
            <a:off x="3655749" y="10542599"/>
            <a:ext cx="3711852" cy="539599"/>
          </a:xfrm>
          <a:prstGeom prst="rect">
            <a:avLst/>
          </a:prstGeom>
          <a:noFill/>
          <a:ln cap="flat" cmpd="sng" w="19050">
            <a:solidFill>
              <a:schemeClr val="dk2"/>
            </a:solidFill>
            <a:prstDash val="solid"/>
            <a:round/>
            <a:headEnd len="sm" w="sm" type="none"/>
            <a:tailEnd len="sm" w="sm" type="none"/>
          </a:ln>
        </p:spPr>
      </p:pic>
      <p:sp>
        <p:nvSpPr>
          <p:cNvPr id="354" name="Google Shape;354;p32"/>
          <p:cNvSpPr txBox="1"/>
          <p:nvPr/>
        </p:nvSpPr>
        <p:spPr>
          <a:xfrm>
            <a:off x="3374325" y="1776175"/>
            <a:ext cx="4274700" cy="4057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600"/>
              </a:spcBef>
              <a:spcAft>
                <a:spcPts val="0"/>
              </a:spcAft>
              <a:buNone/>
            </a:pPr>
            <a:r>
              <a:rPr lang="en" sz="1100">
                <a:solidFill>
                  <a:srgbClr val="14487C"/>
                </a:solidFill>
                <a:latin typeface="Arial Black"/>
                <a:ea typeface="Arial Black"/>
                <a:cs typeface="Arial Black"/>
                <a:sym typeface="Arial Black"/>
              </a:rPr>
              <a:t>BACKGROUND</a:t>
            </a:r>
            <a:endParaRPr sz="1100">
              <a:solidFill>
                <a:srgbClr val="14487C"/>
              </a:solidFill>
              <a:latin typeface="Arial Black"/>
              <a:ea typeface="Arial Black"/>
              <a:cs typeface="Arial Black"/>
              <a:sym typeface="Arial Black"/>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Overfishing is not occurring and the stock is not overfished</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Two stock subunits, divided at the Hudson Canyon</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commercial value &amp; recreational engagement</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Winter bottom temperature is a covariate on modeled recruitment</a:t>
            </a:r>
            <a:endParaRPr sz="1100">
              <a:solidFill>
                <a:schemeClr val="dk1"/>
              </a:solidFill>
              <a:latin typeface="Calibri"/>
              <a:ea typeface="Calibri"/>
              <a:cs typeface="Calibri"/>
              <a:sym typeface="Calibri"/>
            </a:endParaRPr>
          </a:p>
          <a:p>
            <a:pPr indent="0" lvl="0" marL="0" rtl="0" algn="ctr">
              <a:lnSpc>
                <a:spcPct val="80000"/>
              </a:lnSpc>
              <a:spcBef>
                <a:spcPts val="600"/>
              </a:spcBef>
              <a:spcAft>
                <a:spcPts val="0"/>
              </a:spcAft>
              <a:buNone/>
            </a:pPr>
            <a:r>
              <a:rPr lang="en" sz="1100">
                <a:solidFill>
                  <a:srgbClr val="14487C"/>
                </a:solidFill>
                <a:latin typeface="Arial Black"/>
                <a:ea typeface="Arial Black"/>
                <a:cs typeface="Arial Black"/>
                <a:sym typeface="Arial Black"/>
              </a:rPr>
              <a:t>2024 IN REVIEW</a:t>
            </a:r>
            <a:endParaRPr i="1" sz="1100">
              <a:solidFill>
                <a:srgbClr val="01569D"/>
              </a:solidFill>
              <a:latin typeface="Arial Narrow"/>
              <a:ea typeface="Arial Narrow"/>
              <a:cs typeface="Arial Narrow"/>
              <a:sym typeface="Arial Narrow"/>
            </a:endParaRPr>
          </a:p>
          <a:p>
            <a:pPr indent="0" lvl="0" marL="0" rtl="0" algn="l">
              <a:lnSpc>
                <a:spcPct val="100000"/>
              </a:lnSpc>
              <a:spcBef>
                <a:spcPts val="200"/>
              </a:spcBef>
              <a:spcAft>
                <a:spcPts val="0"/>
              </a:spcAft>
              <a:buNone/>
            </a:pPr>
            <a:r>
              <a:rPr lang="en" sz="1100">
                <a:solidFill>
                  <a:schemeClr val="dk1"/>
                </a:solidFill>
                <a:latin typeface="Calibri"/>
                <a:ea typeface="Calibri"/>
                <a:cs typeface="Calibri"/>
                <a:sym typeface="Calibri"/>
              </a:rPr>
              <a:t>Commercial Fishery:</a:t>
            </a:r>
            <a:endParaRPr sz="1100">
              <a:solidFill>
                <a:schemeClr val="dk1"/>
              </a:solidFill>
              <a:latin typeface="Calibri"/>
              <a:ea typeface="Calibri"/>
              <a:cs typeface="Calibri"/>
              <a:sym typeface="Calibri"/>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Number of active vessels declined in 2024, but total landings increased from 2023 </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Total revenues decreased slightly along with average prices ($/lb)</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Average revenue per vessel increased, following an upward trend over the past three years for vessels that remain in the fishery</a:t>
            </a:r>
            <a:endParaRPr sz="1100">
              <a:solidFill>
                <a:schemeClr val="dk1"/>
              </a:solidFill>
              <a:latin typeface="Calibri"/>
              <a:ea typeface="Calibri"/>
              <a:cs typeface="Calibri"/>
              <a:sym typeface="Calibri"/>
            </a:endParaRPr>
          </a:p>
          <a:p>
            <a:pPr indent="0" lvl="0" marL="0" rtl="0" algn="l">
              <a:lnSpc>
                <a:spcPct val="100000"/>
              </a:lnSpc>
              <a:spcBef>
                <a:spcPts val="400"/>
              </a:spcBef>
              <a:spcAft>
                <a:spcPts val="0"/>
              </a:spcAft>
              <a:buNone/>
            </a:pPr>
            <a:r>
              <a:rPr lang="en" sz="1100">
                <a:solidFill>
                  <a:schemeClr val="dk1"/>
                </a:solidFill>
                <a:latin typeface="Calibri"/>
                <a:ea typeface="Calibri"/>
                <a:cs typeface="Calibri"/>
                <a:sym typeface="Calibri"/>
              </a:rPr>
              <a:t>Recreational Fishery:</a:t>
            </a:r>
            <a:endParaRPr sz="1100">
              <a:solidFill>
                <a:schemeClr val="dk1"/>
              </a:solidFill>
              <a:latin typeface="Calibri"/>
              <a:ea typeface="Calibri"/>
              <a:cs typeface="Calibri"/>
              <a:sym typeface="Calibri"/>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Number of targeted trips, catch, and landings all down from 2023</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Number of trips </a:t>
            </a:r>
            <a:r>
              <a:rPr lang="en" sz="1100">
                <a:solidFill>
                  <a:schemeClr val="dk1"/>
                </a:solidFill>
                <a:latin typeface="Calibri"/>
                <a:ea typeface="Calibri"/>
                <a:cs typeface="Calibri"/>
                <a:sym typeface="Calibri"/>
              </a:rPr>
              <a:t>remains </a:t>
            </a:r>
            <a:r>
              <a:rPr lang="en" sz="1100">
                <a:solidFill>
                  <a:schemeClr val="dk1"/>
                </a:solidFill>
                <a:latin typeface="Calibri"/>
                <a:ea typeface="Calibri"/>
                <a:cs typeface="Calibri"/>
                <a:sym typeface="Calibri"/>
              </a:rPr>
              <a:t>above the historic average </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Not clear if catch per angler has continued to increase in 2024</a:t>
            </a:r>
            <a:endParaRPr sz="1100" strike="sngStrike">
              <a:solidFill>
                <a:schemeClr val="dk1"/>
              </a:solidFill>
              <a:latin typeface="Calibri"/>
              <a:ea typeface="Calibri"/>
              <a:cs typeface="Calibri"/>
              <a:sym typeface="Calibri"/>
            </a:endParaRPr>
          </a:p>
          <a:p>
            <a:pPr indent="0" lvl="0" marL="0" rtl="0" algn="l">
              <a:lnSpc>
                <a:spcPct val="100000"/>
              </a:lnSpc>
              <a:spcBef>
                <a:spcPts val="400"/>
              </a:spcBef>
              <a:spcAft>
                <a:spcPts val="0"/>
              </a:spcAft>
              <a:buNone/>
            </a:pPr>
            <a:r>
              <a:rPr lang="en" sz="1100">
                <a:solidFill>
                  <a:schemeClr val="dk1"/>
                </a:solidFill>
                <a:latin typeface="Calibri"/>
                <a:ea typeface="Calibri"/>
                <a:cs typeface="Calibri"/>
                <a:sym typeface="Calibri"/>
              </a:rPr>
              <a:t>Ecosystem: </a:t>
            </a:r>
            <a:endParaRPr sz="1100">
              <a:solidFill>
                <a:schemeClr val="dk1"/>
              </a:solidFill>
              <a:latin typeface="Calibri"/>
              <a:ea typeface="Calibri"/>
              <a:cs typeface="Calibri"/>
              <a:sym typeface="Calibri"/>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Cold winter in northern subunit but near average in southern subunit </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Poor or below average fish condition in recent years</a:t>
            </a:r>
            <a:endParaRPr sz="1100">
              <a:solidFill>
                <a:schemeClr val="dk1"/>
              </a:solidFill>
              <a:latin typeface="Calibri"/>
              <a:ea typeface="Calibri"/>
              <a:cs typeface="Calibri"/>
              <a:sym typeface="Calibri"/>
            </a:endParaRPr>
          </a:p>
        </p:txBody>
      </p:sp>
      <p:pic>
        <p:nvPicPr>
          <p:cNvPr id="355" name="Google Shape;355;p32" title="Chart"/>
          <p:cNvPicPr preferRelativeResize="0"/>
          <p:nvPr/>
        </p:nvPicPr>
        <p:blipFill>
          <a:blip r:embed="rId8">
            <a:alphaModFix/>
          </a:blip>
          <a:stretch>
            <a:fillRect/>
          </a:stretch>
        </p:blipFill>
        <p:spPr>
          <a:xfrm>
            <a:off x="4641638" y="6244888"/>
            <a:ext cx="3007375" cy="2195670"/>
          </a:xfrm>
          <a:prstGeom prst="rect">
            <a:avLst/>
          </a:prstGeom>
          <a:noFill/>
          <a:ln cap="flat" cmpd="sng" w="19050">
            <a:solidFill>
              <a:schemeClr val="dk2"/>
            </a:solidFill>
            <a:prstDash val="solid"/>
            <a:round/>
            <a:headEnd len="sm" w="sm" type="none"/>
            <a:tailEnd len="sm" w="sm" type="none"/>
          </a:ln>
        </p:spPr>
      </p:pic>
      <p:sp>
        <p:nvSpPr>
          <p:cNvPr id="356" name="Google Shape;356;p32"/>
          <p:cNvSpPr txBox="1"/>
          <p:nvPr/>
        </p:nvSpPr>
        <p:spPr>
          <a:xfrm>
            <a:off x="50850" y="8560375"/>
            <a:ext cx="4482900" cy="1087500"/>
          </a:xfrm>
          <a:prstGeom prst="rect">
            <a:avLst/>
          </a:prstGeom>
          <a:noFill/>
          <a:ln>
            <a:noFill/>
          </a:ln>
        </p:spPr>
        <p:txBody>
          <a:bodyPr anchorCtr="0" anchor="t" bIns="91425" lIns="91425" spcFirstLastPara="1" rIns="91425" wrap="square" tIns="91425">
            <a:noAutofit/>
          </a:bodyPr>
          <a:lstStyle/>
          <a:p>
            <a:pPr indent="-184150" lvl="1" marL="571500" rtl="0" algn="l">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Spatial mismatch of management bodies and locations of catch</a:t>
            </a:r>
            <a:r>
              <a:rPr lang="en" sz="1100">
                <a:solidFill>
                  <a:schemeClr val="dk1"/>
                </a:solidFill>
                <a:latin typeface="Calibri"/>
                <a:ea typeface="Calibri"/>
                <a:cs typeface="Calibri"/>
                <a:sym typeface="Calibri"/>
              </a:rPr>
              <a:t>; recent or ongoing council discussion about allocation</a:t>
            </a:r>
            <a:endParaRPr sz="1100">
              <a:solidFill>
                <a:schemeClr val="dk1"/>
              </a:solidFill>
              <a:latin typeface="Calibri"/>
              <a:ea typeface="Calibri"/>
              <a:cs typeface="Calibri"/>
              <a:sym typeface="Calibri"/>
            </a:endParaRPr>
          </a:p>
          <a:p>
            <a:pPr indent="-184150" lvl="0" marL="342900" rtl="0" algn="l">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Moderate-high risk to the </a:t>
            </a:r>
            <a:r>
              <a:rPr b="1" lang="en" sz="1100">
                <a:solidFill>
                  <a:schemeClr val="dk1"/>
                </a:solidFill>
                <a:latin typeface="Calibri"/>
                <a:ea typeface="Calibri"/>
                <a:cs typeface="Calibri"/>
                <a:sym typeface="Calibri"/>
              </a:rPr>
              <a:t>commercial fishery </a:t>
            </a:r>
            <a:r>
              <a:rPr lang="en" sz="1100">
                <a:solidFill>
                  <a:schemeClr val="dk1"/>
                </a:solidFill>
                <a:latin typeface="Calibri"/>
                <a:ea typeface="Calibri"/>
                <a:cs typeface="Calibri"/>
                <a:sym typeface="Calibri"/>
              </a:rPr>
              <a:t>due to:</a:t>
            </a:r>
            <a:endParaRPr sz="1100">
              <a:solidFill>
                <a:schemeClr val="dk1"/>
              </a:solidFill>
              <a:latin typeface="Calibri"/>
              <a:ea typeface="Calibri"/>
              <a:cs typeface="Calibri"/>
              <a:sym typeface="Calibri"/>
            </a:endParaRPr>
          </a:p>
          <a:p>
            <a:pPr indent="-184150" lvl="1" marL="571500" rtl="0" algn="l">
              <a:spcBef>
                <a:spcPts val="100"/>
              </a:spcBef>
              <a:spcAft>
                <a:spcPts val="100"/>
              </a:spcAft>
              <a:buClr>
                <a:schemeClr val="dk1"/>
              </a:buClr>
              <a:buSzPts val="1100"/>
              <a:buFont typeface="Calibri"/>
              <a:buChar char="○"/>
            </a:pPr>
            <a:r>
              <a:rPr lang="en" sz="1100">
                <a:solidFill>
                  <a:schemeClr val="dk1"/>
                </a:solidFill>
                <a:latin typeface="Calibri"/>
                <a:ea typeface="Calibri"/>
                <a:cs typeface="Calibri"/>
                <a:sym typeface="Calibri"/>
              </a:rPr>
              <a:t>Offshore wind development and </a:t>
            </a:r>
            <a:r>
              <a:rPr lang="en" sz="1100">
                <a:solidFill>
                  <a:schemeClr val="dk1"/>
                </a:solidFill>
                <a:latin typeface="Calibri"/>
                <a:ea typeface="Calibri"/>
                <a:cs typeface="Calibri"/>
                <a:sym typeface="Calibri"/>
              </a:rPr>
              <a:t>high </a:t>
            </a:r>
            <a:r>
              <a:rPr lang="en" sz="1100">
                <a:solidFill>
                  <a:schemeClr val="dk1"/>
                </a:solidFill>
                <a:latin typeface="Calibri"/>
                <a:ea typeface="Calibri"/>
                <a:cs typeface="Calibri"/>
                <a:sym typeface="Calibri"/>
              </a:rPr>
              <a:t>discards</a:t>
            </a:r>
            <a:endParaRPr sz="2100">
              <a:solidFill>
                <a:schemeClr val="dk2"/>
              </a:solidFill>
            </a:endParaRPr>
          </a:p>
        </p:txBody>
      </p:sp>
      <p:pic>
        <p:nvPicPr>
          <p:cNvPr id="357" name="Google Shape;357;p32"/>
          <p:cNvPicPr preferRelativeResize="0"/>
          <p:nvPr/>
        </p:nvPicPr>
        <p:blipFill>
          <a:blip r:embed="rId9">
            <a:alphaModFix/>
          </a:blip>
          <a:stretch>
            <a:fillRect/>
          </a:stretch>
        </p:blipFill>
        <p:spPr>
          <a:xfrm>
            <a:off x="4987312" y="11289372"/>
            <a:ext cx="2785100" cy="1382453"/>
          </a:xfrm>
          <a:prstGeom prst="rect">
            <a:avLst/>
          </a:prstGeom>
          <a:noFill/>
          <a:ln>
            <a:noFill/>
          </a:ln>
        </p:spPr>
      </p:pic>
      <p:pic>
        <p:nvPicPr>
          <p:cNvPr id="358" name="Google Shape;358;p32"/>
          <p:cNvPicPr preferRelativeResize="0"/>
          <p:nvPr/>
        </p:nvPicPr>
        <p:blipFill>
          <a:blip r:embed="rId10">
            <a:alphaModFix/>
          </a:blip>
          <a:stretch>
            <a:fillRect/>
          </a:stretch>
        </p:blipFill>
        <p:spPr>
          <a:xfrm>
            <a:off x="4752787" y="8523637"/>
            <a:ext cx="2785099" cy="1282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33"/>
          <p:cNvSpPr txBox="1"/>
          <p:nvPr/>
        </p:nvSpPr>
        <p:spPr>
          <a:xfrm>
            <a:off x="1146625" y="297950"/>
            <a:ext cx="5715000" cy="1066500"/>
          </a:xfrm>
          <a:prstGeom prst="rect">
            <a:avLst/>
          </a:prstGeom>
          <a:noFill/>
          <a:ln>
            <a:noFill/>
          </a:ln>
        </p:spPr>
        <p:txBody>
          <a:bodyPr anchorCtr="0" anchor="t" bIns="0" lIns="0" spcFirstLastPara="1" rIns="0" wrap="square" tIns="0">
            <a:spAutoFit/>
          </a:bodyPr>
          <a:lstStyle/>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Black Sea Bass (</a:t>
            </a:r>
            <a:r>
              <a:rPr b="1" i="1" lang="en" sz="2300">
                <a:solidFill>
                  <a:srgbClr val="01569D"/>
                </a:solidFill>
                <a:latin typeface="Arial Narrow"/>
                <a:ea typeface="Arial Narrow"/>
                <a:cs typeface="Arial Narrow"/>
                <a:sym typeface="Arial Narrow"/>
              </a:rPr>
              <a:t>Centropristis</a:t>
            </a:r>
            <a:r>
              <a:rPr b="1" i="1" lang="en" sz="2300">
                <a:solidFill>
                  <a:srgbClr val="01569D"/>
                </a:solidFill>
                <a:latin typeface="Arial Narrow"/>
                <a:ea typeface="Arial Narrow"/>
                <a:cs typeface="Arial Narrow"/>
                <a:sym typeface="Arial Narrow"/>
              </a:rPr>
              <a:t> striata</a:t>
            </a:r>
            <a:r>
              <a:rPr b="1" lang="en" sz="2300">
                <a:solidFill>
                  <a:srgbClr val="01569D"/>
                </a:solidFill>
                <a:latin typeface="Arial Narrow"/>
                <a:ea typeface="Arial Narrow"/>
                <a:cs typeface="Arial Narrow"/>
                <a:sym typeface="Arial Narrow"/>
              </a:rPr>
              <a:t>)</a:t>
            </a:r>
            <a:endParaRPr b="1" sz="23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Ecosystem &amp; Socioeconomic Profile</a:t>
            </a:r>
            <a:r>
              <a:rPr b="1" lang="en" sz="2300">
                <a:solidFill>
                  <a:srgbClr val="01569D"/>
                </a:solidFill>
                <a:latin typeface="Arial Narrow"/>
                <a:ea typeface="Arial Narrow"/>
                <a:cs typeface="Arial Narrow"/>
                <a:sym typeface="Arial Narrow"/>
              </a:rPr>
              <a:t> Report Card</a:t>
            </a:r>
            <a:endParaRPr b="1" sz="2300">
              <a:solidFill>
                <a:srgbClr val="01569D"/>
              </a:solidFill>
              <a:latin typeface="Arial Narrow"/>
              <a:ea typeface="Arial Narrow"/>
              <a:cs typeface="Arial Narrow"/>
              <a:sym typeface="Arial Narrow"/>
            </a:endParaRPr>
          </a:p>
          <a:p>
            <a:pPr indent="0" lvl="0" marL="0" marR="0" rtl="0" algn="ctr">
              <a:lnSpc>
                <a:spcPct val="107000"/>
              </a:lnSpc>
              <a:spcBef>
                <a:spcPts val="600"/>
              </a:spcBef>
              <a:spcAft>
                <a:spcPts val="0"/>
              </a:spcAft>
              <a:buClr>
                <a:srgbClr val="000000"/>
              </a:buClr>
              <a:buSzPts val="2800"/>
              <a:buFont typeface="Arial"/>
              <a:buNone/>
            </a:pPr>
            <a:r>
              <a:rPr lang="en" sz="1500">
                <a:solidFill>
                  <a:srgbClr val="14487C"/>
                </a:solidFill>
                <a:latin typeface="Arial Black"/>
                <a:ea typeface="Arial Black"/>
                <a:cs typeface="Arial Black"/>
                <a:sym typeface="Arial Black"/>
              </a:rPr>
              <a:t>Spring 2025</a:t>
            </a:r>
            <a:endParaRPr b="1" sz="2200">
              <a:solidFill>
                <a:srgbClr val="01569D"/>
              </a:solidFill>
              <a:latin typeface="Arial Narrow"/>
              <a:ea typeface="Arial Narrow"/>
              <a:cs typeface="Arial Narrow"/>
              <a:sym typeface="Arial Narrow"/>
            </a:endParaRPr>
          </a:p>
        </p:txBody>
      </p:sp>
      <p:sp>
        <p:nvSpPr>
          <p:cNvPr id="364" name="Google Shape;364;p33"/>
          <p:cNvSpPr txBox="1"/>
          <p:nvPr/>
        </p:nvSpPr>
        <p:spPr>
          <a:xfrm>
            <a:off x="835224" y="9889675"/>
            <a:ext cx="61854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1569D"/>
                </a:solidFill>
                <a:latin typeface="Arial Narrow"/>
                <a:ea typeface="Arial Narrow"/>
                <a:cs typeface="Arial Narrow"/>
                <a:sym typeface="Arial Narrow"/>
              </a:rPr>
              <a:t>U.S. Department of Commerce  | National Oceanic and Atmospheric Administration | National Marine Fisheries Service  |  Northeast Fisheries Science Center</a:t>
            </a:r>
            <a:endParaRPr b="0" i="0" sz="1400" u="none" cap="none" strike="noStrike">
              <a:solidFill>
                <a:srgbClr val="01569D"/>
              </a:solidFill>
              <a:latin typeface="Arial"/>
              <a:ea typeface="Arial"/>
              <a:cs typeface="Arial"/>
              <a:sym typeface="Arial"/>
            </a:endParaRPr>
          </a:p>
        </p:txBody>
      </p:sp>
      <p:sp>
        <p:nvSpPr>
          <p:cNvPr id="365" name="Google Shape;365;p33"/>
          <p:cNvSpPr txBox="1"/>
          <p:nvPr/>
        </p:nvSpPr>
        <p:spPr>
          <a:xfrm>
            <a:off x="50850" y="6499500"/>
            <a:ext cx="4482900" cy="321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dk1"/>
                </a:solidFill>
                <a:latin typeface="Calibri"/>
                <a:ea typeface="Calibri"/>
                <a:cs typeface="Calibri"/>
                <a:sym typeface="Calibri"/>
              </a:rPr>
              <a:t>According to the Mid-Atlantic </a:t>
            </a:r>
            <a:r>
              <a:rPr lang="en" sz="1100" u="sng">
                <a:solidFill>
                  <a:schemeClr val="accent5"/>
                </a:solidFill>
                <a:latin typeface="Calibri"/>
                <a:ea typeface="Calibri"/>
                <a:cs typeface="Calibri"/>
                <a:sym typeface="Calibri"/>
                <a:hlinkClick r:id="rId4">
                  <a:extLst>
                    <a:ext uri="{A12FA001-AC4F-418D-AE19-62706E023703}">
                      <ahyp:hlinkClr val="tx"/>
                    </a:ext>
                  </a:extLst>
                </a:hlinkClick>
              </a:rPr>
              <a:t>2024 EAFM risk assessment update</a:t>
            </a:r>
            <a:r>
              <a:rPr lang="en" sz="1100">
                <a:solidFill>
                  <a:schemeClr val="dk1"/>
                </a:solidFill>
                <a:latin typeface="Calibri"/>
                <a:ea typeface="Calibri"/>
                <a:cs typeface="Calibri"/>
                <a:sym typeface="Calibri"/>
              </a:rPr>
              <a:t>, Black Sea Bass scored </a:t>
            </a:r>
            <a:r>
              <a:rPr lang="en" sz="1100">
                <a:solidFill>
                  <a:schemeClr val="dk1"/>
                </a:solidFill>
                <a:latin typeface="Calibri"/>
                <a:ea typeface="Calibri"/>
                <a:cs typeface="Calibri"/>
                <a:sym typeface="Calibri"/>
              </a:rPr>
              <a:t>high and/or moderately high risk </a:t>
            </a:r>
            <a:r>
              <a:rPr lang="en" sz="1100">
                <a:solidFill>
                  <a:schemeClr val="dk1"/>
                </a:solidFill>
                <a:latin typeface="Calibri"/>
                <a:ea typeface="Calibri"/>
                <a:cs typeface="Calibri"/>
                <a:sym typeface="Calibri"/>
              </a:rPr>
              <a:t>in the following elements</a:t>
            </a:r>
            <a:r>
              <a:rPr lang="en"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Moderate-high to high risk to the </a:t>
            </a:r>
            <a:r>
              <a:rPr b="1" lang="en" sz="1100">
                <a:solidFill>
                  <a:schemeClr val="dk1"/>
                </a:solidFill>
                <a:latin typeface="Calibri"/>
                <a:ea typeface="Calibri"/>
                <a:cs typeface="Calibri"/>
                <a:sym typeface="Calibri"/>
              </a:rPr>
              <a:t>stock </a:t>
            </a:r>
            <a:r>
              <a:rPr lang="en" sz="1100">
                <a:solidFill>
                  <a:schemeClr val="dk1"/>
                </a:solidFill>
                <a:latin typeface="Calibri"/>
                <a:ea typeface="Calibri"/>
                <a:cs typeface="Calibri"/>
                <a:sym typeface="Calibri"/>
              </a:rPr>
              <a:t>due to:</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Very h</a:t>
            </a:r>
            <a:r>
              <a:rPr lang="en" sz="1100">
                <a:solidFill>
                  <a:schemeClr val="dk1"/>
                </a:solidFill>
                <a:latin typeface="Calibri"/>
                <a:ea typeface="Calibri"/>
                <a:cs typeface="Calibri"/>
                <a:sym typeface="Calibri"/>
              </a:rPr>
              <a:t>igh exposure to changes in climate </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Observed and potential changes in </a:t>
            </a:r>
            <a:r>
              <a:rPr lang="en" sz="1100">
                <a:solidFill>
                  <a:schemeClr val="dk1"/>
                </a:solidFill>
                <a:latin typeface="Calibri"/>
                <a:ea typeface="Calibri"/>
                <a:cs typeface="Calibri"/>
                <a:sym typeface="Calibri"/>
              </a:rPr>
              <a:t>distribution</a:t>
            </a:r>
            <a:r>
              <a:rPr lang="en" sz="1100">
                <a:solidFill>
                  <a:schemeClr val="dk1"/>
                </a:solidFill>
                <a:latin typeface="Calibri"/>
                <a:ea typeface="Calibri"/>
                <a:cs typeface="Calibri"/>
                <a:sym typeface="Calibri"/>
              </a:rPr>
              <a:t>; northward shift </a:t>
            </a:r>
            <a:r>
              <a:rPr lang="en" sz="1100">
                <a:solidFill>
                  <a:schemeClr val="dk1"/>
                </a:solidFill>
                <a:latin typeface="Calibri"/>
                <a:ea typeface="Calibri"/>
                <a:cs typeface="Calibri"/>
                <a:sym typeface="Calibri"/>
              </a:rPr>
              <a:t>into the Gulf of Maine</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Dependence on estuarine/nearshore habitat</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D</a:t>
            </a:r>
            <a:r>
              <a:rPr lang="en" sz="1100">
                <a:solidFill>
                  <a:schemeClr val="dk1"/>
                </a:solidFill>
                <a:latin typeface="Calibri"/>
                <a:ea typeface="Calibri"/>
                <a:cs typeface="Calibri"/>
                <a:sym typeface="Calibri"/>
              </a:rPr>
              <a:t>ecline in the biomass of benthic invertebrate prey </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Decline in black sea bass body condition </a:t>
            </a:r>
            <a:r>
              <a:rPr lang="en" sz="1100">
                <a:solidFill>
                  <a:schemeClr val="dk1"/>
                </a:solidFill>
                <a:latin typeface="Calibri"/>
                <a:ea typeface="Calibri"/>
                <a:cs typeface="Calibri"/>
                <a:sym typeface="Calibri"/>
              </a:rPr>
              <a:t>in the Mid Atlantic Bight</a:t>
            </a:r>
            <a:endParaRPr sz="1100">
              <a:solidFill>
                <a:schemeClr val="dk1"/>
              </a:solidFill>
              <a:latin typeface="Calibri"/>
              <a:ea typeface="Calibri"/>
              <a:cs typeface="Calibri"/>
              <a:sym typeface="Calibri"/>
            </a:endParaRPr>
          </a:p>
          <a:p>
            <a:pPr indent="-184150" lvl="0" marL="3429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risk to the </a:t>
            </a:r>
            <a:r>
              <a:rPr b="1" lang="en" sz="1100">
                <a:solidFill>
                  <a:schemeClr val="dk1"/>
                </a:solidFill>
                <a:latin typeface="Calibri"/>
                <a:ea typeface="Calibri"/>
                <a:cs typeface="Calibri"/>
                <a:sym typeface="Calibri"/>
              </a:rPr>
              <a:t>recreational fishery</a:t>
            </a:r>
            <a:r>
              <a:rPr lang="en" sz="1100">
                <a:solidFill>
                  <a:schemeClr val="dk1"/>
                </a:solidFill>
                <a:latin typeface="Calibri"/>
                <a:ea typeface="Calibri"/>
                <a:cs typeface="Calibri"/>
                <a:sym typeface="Calibri"/>
              </a:rPr>
              <a:t> due to:</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Catch exceeding harvest limits in several years</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regulatory complexity (frequent changes and varying interstate regulations)</a:t>
            </a:r>
            <a:endParaRPr sz="1100">
              <a:solidFill>
                <a:schemeClr val="dk1"/>
              </a:solidFill>
              <a:latin typeface="Calibri"/>
              <a:ea typeface="Calibri"/>
              <a:cs typeface="Calibri"/>
              <a:sym typeface="Calibri"/>
            </a:endParaRPr>
          </a:p>
          <a:p>
            <a:pPr indent="-184150" lvl="1" marL="5715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Regulatory changes in </a:t>
            </a:r>
            <a:r>
              <a:rPr lang="en" sz="1100">
                <a:solidFill>
                  <a:schemeClr val="dk1"/>
                </a:solidFill>
                <a:latin typeface="Calibri"/>
                <a:ea typeface="Calibri"/>
                <a:cs typeface="Calibri"/>
                <a:sym typeface="Calibri"/>
              </a:rPr>
              <a:t>allocations</a:t>
            </a:r>
            <a:endParaRPr sz="1100">
              <a:solidFill>
                <a:schemeClr val="dk1"/>
              </a:solidFill>
              <a:latin typeface="Calibri"/>
              <a:ea typeface="Calibri"/>
              <a:cs typeface="Calibri"/>
              <a:sym typeface="Calibri"/>
            </a:endParaRPr>
          </a:p>
          <a:p>
            <a:pPr indent="-184150" lvl="0" marL="342900" rtl="0" algn="l">
              <a:lnSpc>
                <a:spcPct val="100000"/>
              </a:lnSpc>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Moderate-high risk to the </a:t>
            </a:r>
            <a:r>
              <a:rPr b="1" lang="en" sz="1100">
                <a:solidFill>
                  <a:schemeClr val="dk1"/>
                </a:solidFill>
                <a:latin typeface="Calibri"/>
                <a:ea typeface="Calibri"/>
                <a:cs typeface="Calibri"/>
                <a:sym typeface="Calibri"/>
              </a:rPr>
              <a:t>commercial fishery </a:t>
            </a:r>
            <a:r>
              <a:rPr lang="en" sz="1100">
                <a:solidFill>
                  <a:schemeClr val="dk1"/>
                </a:solidFill>
                <a:latin typeface="Calibri"/>
                <a:ea typeface="Calibri"/>
                <a:cs typeface="Calibri"/>
                <a:sym typeface="Calibri"/>
              </a:rPr>
              <a:t>due to:</a:t>
            </a:r>
            <a:endParaRPr sz="1100">
              <a:solidFill>
                <a:schemeClr val="dk1"/>
              </a:solidFill>
              <a:latin typeface="Calibri"/>
              <a:ea typeface="Calibri"/>
              <a:cs typeface="Calibri"/>
              <a:sym typeface="Calibri"/>
            </a:endParaRPr>
          </a:p>
          <a:p>
            <a:pPr indent="-184150" lvl="1" marL="571500" rtl="0" algn="l">
              <a:spcBef>
                <a:spcPts val="1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Significant commercial revenue in wind development areas </a:t>
            </a:r>
            <a:endParaRPr sz="1100">
              <a:solidFill>
                <a:schemeClr val="dk1"/>
              </a:solidFill>
              <a:latin typeface="Calibri"/>
              <a:ea typeface="Calibri"/>
              <a:cs typeface="Calibri"/>
              <a:sym typeface="Calibri"/>
            </a:endParaRPr>
          </a:p>
          <a:p>
            <a:pPr indent="-184150" lvl="1" marL="571500" rtl="0" algn="l">
              <a:spcBef>
                <a:spcPts val="100"/>
              </a:spcBef>
              <a:spcAft>
                <a:spcPts val="100"/>
              </a:spcAft>
              <a:buClr>
                <a:schemeClr val="dk1"/>
              </a:buClr>
              <a:buSzPts val="1100"/>
              <a:buFont typeface="Calibri"/>
              <a:buChar char="○"/>
            </a:pPr>
            <a:r>
              <a:rPr lang="en" sz="1100">
                <a:solidFill>
                  <a:schemeClr val="dk1"/>
                </a:solidFill>
                <a:latin typeface="Calibri"/>
                <a:ea typeface="Calibri"/>
                <a:cs typeface="Calibri"/>
                <a:sym typeface="Calibri"/>
              </a:rPr>
              <a:t>H</a:t>
            </a:r>
            <a:r>
              <a:rPr lang="en" sz="1100">
                <a:solidFill>
                  <a:schemeClr val="dk1"/>
                </a:solidFill>
                <a:latin typeface="Calibri"/>
                <a:ea typeface="Calibri"/>
                <a:cs typeface="Calibri"/>
                <a:sym typeface="Calibri"/>
              </a:rPr>
              <a:t>igh </a:t>
            </a:r>
            <a:r>
              <a:rPr lang="en" sz="1100">
                <a:solidFill>
                  <a:schemeClr val="dk1"/>
                </a:solidFill>
                <a:latin typeface="Calibri"/>
                <a:ea typeface="Calibri"/>
                <a:cs typeface="Calibri"/>
                <a:sym typeface="Calibri"/>
              </a:rPr>
              <a:t>discards &amp; discard mortality</a:t>
            </a:r>
            <a:endParaRPr sz="1100">
              <a:solidFill>
                <a:schemeClr val="dk1"/>
              </a:solidFill>
              <a:latin typeface="Calibri"/>
              <a:ea typeface="Calibri"/>
              <a:cs typeface="Calibri"/>
              <a:sym typeface="Calibri"/>
            </a:endParaRPr>
          </a:p>
        </p:txBody>
      </p:sp>
      <p:sp>
        <p:nvSpPr>
          <p:cNvPr id="366" name="Google Shape;366;p33"/>
          <p:cNvSpPr txBox="1"/>
          <p:nvPr/>
        </p:nvSpPr>
        <p:spPr>
          <a:xfrm>
            <a:off x="273000" y="6044875"/>
            <a:ext cx="72264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KEY POINTS FROM THE MID-ATLANTIC RISK ASSESSMENT</a:t>
            </a:r>
            <a:endParaRPr sz="1300">
              <a:solidFill>
                <a:srgbClr val="14487C"/>
              </a:solidFill>
              <a:latin typeface="Arial Black"/>
              <a:ea typeface="Arial Black"/>
              <a:cs typeface="Arial Black"/>
              <a:sym typeface="Arial Black"/>
            </a:endParaRPr>
          </a:p>
        </p:txBody>
      </p:sp>
      <p:pic>
        <p:nvPicPr>
          <p:cNvPr id="367" name="Google Shape;367;p33"/>
          <p:cNvPicPr preferRelativeResize="0"/>
          <p:nvPr/>
        </p:nvPicPr>
        <p:blipFill>
          <a:blip r:embed="rId5">
            <a:alphaModFix/>
          </a:blip>
          <a:stretch>
            <a:fillRect/>
          </a:stretch>
        </p:blipFill>
        <p:spPr>
          <a:xfrm>
            <a:off x="6311900" y="-76200"/>
            <a:ext cx="1460500" cy="973675"/>
          </a:xfrm>
          <a:prstGeom prst="rect">
            <a:avLst/>
          </a:prstGeom>
          <a:noFill/>
          <a:ln>
            <a:noFill/>
          </a:ln>
        </p:spPr>
      </p:pic>
      <p:sp>
        <p:nvSpPr>
          <p:cNvPr id="368" name="Google Shape;368;p33"/>
          <p:cNvSpPr txBox="1"/>
          <p:nvPr/>
        </p:nvSpPr>
        <p:spPr>
          <a:xfrm>
            <a:off x="3232325" y="2317100"/>
            <a:ext cx="4482900" cy="38112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600"/>
              </a:spcBef>
              <a:spcAft>
                <a:spcPts val="0"/>
              </a:spcAft>
              <a:buNone/>
            </a:pPr>
            <a:r>
              <a:rPr lang="en" sz="1100">
                <a:solidFill>
                  <a:srgbClr val="14487C"/>
                </a:solidFill>
                <a:latin typeface="Arial Black"/>
                <a:ea typeface="Arial Black"/>
                <a:cs typeface="Arial Black"/>
                <a:sym typeface="Arial Black"/>
              </a:rPr>
              <a:t>2024 IN REVIEW</a:t>
            </a:r>
            <a:endParaRPr i="1" sz="1100">
              <a:solidFill>
                <a:srgbClr val="01569D"/>
              </a:solidFill>
              <a:latin typeface="Arial Narrow"/>
              <a:ea typeface="Arial Narrow"/>
              <a:cs typeface="Arial Narrow"/>
              <a:sym typeface="Arial Narrow"/>
            </a:endParaRPr>
          </a:p>
          <a:p>
            <a:pPr indent="0" lvl="0" marL="0" rtl="0" algn="l">
              <a:lnSpc>
                <a:spcPct val="100000"/>
              </a:lnSpc>
              <a:spcBef>
                <a:spcPts val="200"/>
              </a:spcBef>
              <a:spcAft>
                <a:spcPts val="0"/>
              </a:spcAft>
              <a:buNone/>
            </a:pPr>
            <a:r>
              <a:rPr lang="en" sz="1100">
                <a:solidFill>
                  <a:schemeClr val="dk1"/>
                </a:solidFill>
                <a:latin typeface="Calibri"/>
                <a:ea typeface="Calibri"/>
                <a:cs typeface="Calibri"/>
                <a:sym typeface="Calibri"/>
              </a:rPr>
              <a:t>Commercial Fishery:</a:t>
            </a:r>
            <a:endParaRPr sz="1100">
              <a:solidFill>
                <a:schemeClr val="dk1"/>
              </a:solidFill>
              <a:latin typeface="Calibri"/>
              <a:ea typeface="Calibri"/>
              <a:cs typeface="Calibri"/>
              <a:sym typeface="Calibri"/>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Number of active vessels declined in 2024, but total landings increased from 2023 </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Total revenue decreased slightly along with average prices ($/lb)</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Average revenue/vessel increased, following an upward trend over the past three years for vessels that remain in the fishery</a:t>
            </a:r>
            <a:endParaRPr sz="1100">
              <a:solidFill>
                <a:schemeClr val="dk1"/>
              </a:solidFill>
              <a:latin typeface="Calibri"/>
              <a:ea typeface="Calibri"/>
              <a:cs typeface="Calibri"/>
              <a:sym typeface="Calibri"/>
            </a:endParaRPr>
          </a:p>
          <a:p>
            <a:pPr indent="0" lvl="0" marL="0" rtl="0" algn="l">
              <a:lnSpc>
                <a:spcPct val="100000"/>
              </a:lnSpc>
              <a:spcBef>
                <a:spcPts val="400"/>
              </a:spcBef>
              <a:spcAft>
                <a:spcPts val="0"/>
              </a:spcAft>
              <a:buNone/>
            </a:pPr>
            <a:r>
              <a:rPr lang="en" sz="1100">
                <a:solidFill>
                  <a:schemeClr val="dk1"/>
                </a:solidFill>
                <a:latin typeface="Calibri"/>
                <a:ea typeface="Calibri"/>
                <a:cs typeface="Calibri"/>
                <a:sym typeface="Calibri"/>
              </a:rPr>
              <a:t>Recreational Fishery:</a:t>
            </a:r>
            <a:endParaRPr sz="1100">
              <a:solidFill>
                <a:schemeClr val="dk1"/>
              </a:solidFill>
              <a:latin typeface="Calibri"/>
              <a:ea typeface="Calibri"/>
              <a:cs typeface="Calibri"/>
              <a:sym typeface="Calibri"/>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Number of targeted trips, catch, and landings all down from 2023</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But number of trips still above the historic average </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Not clear if catch per angler has continued to increase in 2024</a:t>
            </a:r>
            <a:endParaRPr sz="1100" strike="sngStrike">
              <a:solidFill>
                <a:schemeClr val="dk1"/>
              </a:solidFill>
              <a:latin typeface="Calibri"/>
              <a:ea typeface="Calibri"/>
              <a:cs typeface="Calibri"/>
              <a:sym typeface="Calibri"/>
            </a:endParaRPr>
          </a:p>
          <a:p>
            <a:pPr indent="0" lvl="0" marL="0" rtl="0" algn="l">
              <a:lnSpc>
                <a:spcPct val="100000"/>
              </a:lnSpc>
              <a:spcBef>
                <a:spcPts val="400"/>
              </a:spcBef>
              <a:spcAft>
                <a:spcPts val="0"/>
              </a:spcAft>
              <a:buNone/>
            </a:pPr>
            <a:r>
              <a:rPr lang="en" sz="1100">
                <a:solidFill>
                  <a:schemeClr val="dk1"/>
                </a:solidFill>
                <a:latin typeface="Calibri"/>
                <a:ea typeface="Calibri"/>
                <a:cs typeface="Calibri"/>
                <a:sym typeface="Calibri"/>
              </a:rPr>
              <a:t>Ecosystem: </a:t>
            </a:r>
            <a:endParaRPr sz="1100">
              <a:solidFill>
                <a:schemeClr val="dk1"/>
              </a:solidFill>
              <a:latin typeface="Calibri"/>
              <a:ea typeface="Calibri"/>
              <a:cs typeface="Calibri"/>
              <a:sym typeface="Calibri"/>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Cold winter in the north but near average in the south</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Poor or below average fish condition in recent years</a:t>
            </a:r>
            <a:endParaRPr sz="1100">
              <a:solidFill>
                <a:schemeClr val="dk1"/>
              </a:solidFill>
              <a:latin typeface="Calibri"/>
              <a:ea typeface="Calibri"/>
              <a:cs typeface="Calibri"/>
              <a:sym typeface="Calibri"/>
            </a:endParaRPr>
          </a:p>
        </p:txBody>
      </p:sp>
      <p:pic>
        <p:nvPicPr>
          <p:cNvPr id="369" name="Google Shape;369;p33" title="Chart"/>
          <p:cNvPicPr preferRelativeResize="0"/>
          <p:nvPr/>
        </p:nvPicPr>
        <p:blipFill>
          <a:blip r:embed="rId6">
            <a:alphaModFix/>
          </a:blip>
          <a:stretch>
            <a:fillRect/>
          </a:stretch>
        </p:blipFill>
        <p:spPr>
          <a:xfrm>
            <a:off x="4485900" y="7547913"/>
            <a:ext cx="3007375" cy="2195670"/>
          </a:xfrm>
          <a:prstGeom prst="rect">
            <a:avLst/>
          </a:prstGeom>
          <a:noFill/>
          <a:ln cap="flat" cmpd="sng" w="19050">
            <a:solidFill>
              <a:schemeClr val="dk2"/>
            </a:solidFill>
            <a:prstDash val="solid"/>
            <a:round/>
            <a:headEnd len="sm" w="sm" type="none"/>
            <a:tailEnd len="sm" w="sm" type="none"/>
          </a:ln>
        </p:spPr>
      </p:pic>
      <p:pic>
        <p:nvPicPr>
          <p:cNvPr id="370" name="Google Shape;370;p33"/>
          <p:cNvPicPr preferRelativeResize="0"/>
          <p:nvPr/>
        </p:nvPicPr>
        <p:blipFill>
          <a:blip r:embed="rId7">
            <a:alphaModFix/>
          </a:blip>
          <a:stretch>
            <a:fillRect/>
          </a:stretch>
        </p:blipFill>
        <p:spPr>
          <a:xfrm>
            <a:off x="4533762" y="6330147"/>
            <a:ext cx="2785100" cy="1382453"/>
          </a:xfrm>
          <a:prstGeom prst="rect">
            <a:avLst/>
          </a:prstGeom>
          <a:noFill/>
          <a:ln>
            <a:noFill/>
          </a:ln>
        </p:spPr>
      </p:pic>
      <p:sp>
        <p:nvSpPr>
          <p:cNvPr id="371" name="Google Shape;371;p33"/>
          <p:cNvSpPr txBox="1"/>
          <p:nvPr/>
        </p:nvSpPr>
        <p:spPr>
          <a:xfrm>
            <a:off x="190500" y="1543600"/>
            <a:ext cx="3711900" cy="11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100">
                <a:solidFill>
                  <a:srgbClr val="14487C"/>
                </a:solidFill>
                <a:latin typeface="Arial Black"/>
                <a:ea typeface="Arial Black"/>
                <a:cs typeface="Arial Black"/>
                <a:sym typeface="Arial Black"/>
              </a:rPr>
              <a:t>BACKGROUND</a:t>
            </a:r>
            <a:endParaRPr sz="1100">
              <a:solidFill>
                <a:srgbClr val="14487C"/>
              </a:solidFill>
              <a:latin typeface="Arial Black"/>
              <a:ea typeface="Arial Black"/>
              <a:cs typeface="Arial Black"/>
              <a:sym typeface="Arial Black"/>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Overfishing is not occurring and stock is not overfished</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Two stock subunits, divided at the Hudson Canyon</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commercial value &amp; recreational engagement</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Winter bottom temperature used as recruitment covariate </a:t>
            </a:r>
            <a:endParaRPr sz="1100">
              <a:solidFill>
                <a:schemeClr val="dk1"/>
              </a:solidFill>
              <a:latin typeface="Calibri"/>
              <a:ea typeface="Calibri"/>
              <a:cs typeface="Calibri"/>
              <a:sym typeface="Calibri"/>
            </a:endParaRPr>
          </a:p>
        </p:txBody>
      </p:sp>
      <p:pic>
        <p:nvPicPr>
          <p:cNvPr id="372" name="Google Shape;372;p33"/>
          <p:cNvPicPr preferRelativeResize="0"/>
          <p:nvPr/>
        </p:nvPicPr>
        <p:blipFill rotWithShape="1">
          <a:blip r:embed="rId8">
            <a:alphaModFix/>
          </a:blip>
          <a:srcRect b="21730" l="14750" r="7495" t="4631"/>
          <a:stretch/>
        </p:blipFill>
        <p:spPr>
          <a:xfrm>
            <a:off x="665023" y="2827975"/>
            <a:ext cx="2368296" cy="2984580"/>
          </a:xfrm>
          <a:prstGeom prst="rect">
            <a:avLst/>
          </a:prstGeom>
          <a:noFill/>
          <a:ln cap="flat" cmpd="sng" w="19050">
            <a:solidFill>
              <a:schemeClr val="dk2"/>
            </a:solidFill>
            <a:prstDash val="solid"/>
            <a:round/>
            <a:headEnd len="sm" w="sm" type="none"/>
            <a:tailEnd len="sm" w="sm" type="none"/>
          </a:ln>
        </p:spPr>
      </p:pic>
      <p:sp>
        <p:nvSpPr>
          <p:cNvPr id="373" name="Google Shape;373;p33"/>
          <p:cNvSpPr txBox="1"/>
          <p:nvPr/>
        </p:nvSpPr>
        <p:spPr>
          <a:xfrm>
            <a:off x="4003325" y="1543600"/>
            <a:ext cx="3711900" cy="11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None/>
            </a:pPr>
            <a:r>
              <a:t/>
            </a:r>
            <a:endParaRPr sz="1100">
              <a:solidFill>
                <a:srgbClr val="14487C"/>
              </a:solidFill>
              <a:latin typeface="Arial Black"/>
              <a:ea typeface="Arial Black"/>
              <a:cs typeface="Arial Black"/>
              <a:sym typeface="Arial Black"/>
            </a:endParaRPr>
          </a:p>
          <a:p>
            <a:pPr indent="0" lvl="0" marL="0" rtl="0" algn="ctr">
              <a:lnSpc>
                <a:spcPct val="100000"/>
              </a:lnSpc>
              <a:spcBef>
                <a:spcPts val="200"/>
              </a:spcBef>
              <a:spcAft>
                <a:spcPts val="0"/>
              </a:spcAft>
              <a:buNone/>
            </a:pPr>
            <a:r>
              <a:rPr lang="en" sz="1100">
                <a:solidFill>
                  <a:srgbClr val="14487C"/>
                </a:solidFill>
                <a:latin typeface="Arial Black"/>
                <a:ea typeface="Arial Black"/>
                <a:cs typeface="Arial Black"/>
                <a:sym typeface="Arial Black"/>
              </a:rPr>
              <a:t>INDUSTRY PERSPECTIVE</a:t>
            </a:r>
            <a:endParaRPr sz="1100">
              <a:solidFill>
                <a:srgbClr val="14487C"/>
              </a:solidFill>
              <a:latin typeface="Arial Black"/>
              <a:ea typeface="Arial Black"/>
              <a:cs typeface="Arial Black"/>
              <a:sym typeface="Arial Black"/>
            </a:endParaRPr>
          </a:p>
          <a:p>
            <a:pPr indent="-184150" lvl="0" marL="342900" rtl="0" algn="l">
              <a:lnSpc>
                <a:spcPct val="100000"/>
              </a:lnSpc>
              <a:spcBef>
                <a:spcPts val="200"/>
              </a:spcBef>
              <a:spcAft>
                <a:spcPts val="0"/>
              </a:spcAft>
              <a:buClr>
                <a:schemeClr val="dk1"/>
              </a:buClr>
              <a:buSzPts val="1100"/>
              <a:buFont typeface="Calibri"/>
              <a:buChar char="●"/>
            </a:pPr>
            <a:r>
              <a:t/>
            </a:r>
            <a:endParaRPr sz="1100">
              <a:solidFill>
                <a:schemeClr val="dk1"/>
              </a:solidFill>
              <a:latin typeface="Calibri"/>
              <a:ea typeface="Calibri"/>
              <a:cs typeface="Calibri"/>
              <a:sym typeface="Calibri"/>
            </a:endParaRPr>
          </a:p>
        </p:txBody>
      </p:sp>
      <p:sp>
        <p:nvSpPr>
          <p:cNvPr id="374" name="Google Shape;374;p33"/>
          <p:cNvSpPr txBox="1"/>
          <p:nvPr/>
        </p:nvSpPr>
        <p:spPr>
          <a:xfrm>
            <a:off x="4003325" y="1543588"/>
            <a:ext cx="3711900" cy="11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100">
                <a:solidFill>
                  <a:srgbClr val="14487C"/>
                </a:solidFill>
                <a:latin typeface="Arial Black"/>
                <a:ea typeface="Arial Black"/>
                <a:cs typeface="Arial Black"/>
                <a:sym typeface="Arial Black"/>
              </a:rPr>
              <a:t>INDUSTRY PERSPECTIVE</a:t>
            </a:r>
            <a:endParaRPr sz="1100">
              <a:solidFill>
                <a:srgbClr val="14487C"/>
              </a:solidFill>
              <a:latin typeface="Arial Black"/>
              <a:ea typeface="Arial Black"/>
              <a:cs typeface="Arial Black"/>
              <a:sym typeface="Arial Black"/>
            </a:endParaRPr>
          </a:p>
          <a:p>
            <a:pPr indent="-184150" lvl="0" marL="342900" rtl="0" algn="l">
              <a:lnSpc>
                <a:spcPct val="100000"/>
              </a:lnSpc>
              <a:spcBef>
                <a:spcPts val="2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catch but low landings due to size restrictions</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availability but restrictive measures</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Concerns about changing biomass outputs from model </a:t>
            </a:r>
            <a:endParaRPr sz="1100">
              <a:solidFill>
                <a:schemeClr val="dk1"/>
              </a:solidFill>
              <a:latin typeface="Calibri"/>
              <a:ea typeface="Calibri"/>
              <a:cs typeface="Calibri"/>
              <a:sym typeface="Calibri"/>
            </a:endParaRPr>
          </a:p>
          <a:p>
            <a:pPr indent="-184150" lvl="0" marL="3429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Enforcement issues due to regulatory complexity</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 name="Shape 378"/>
        <p:cNvGrpSpPr/>
        <p:nvPr/>
      </p:nvGrpSpPr>
      <p:grpSpPr>
        <a:xfrm>
          <a:off x="0" y="0"/>
          <a:ext cx="0" cy="0"/>
          <a:chOff x="0" y="0"/>
          <a:chExt cx="0" cy="0"/>
        </a:xfrm>
      </p:grpSpPr>
      <p:pic>
        <p:nvPicPr>
          <p:cNvPr id="379" name="Google Shape;379;p34"/>
          <p:cNvPicPr preferRelativeResize="0"/>
          <p:nvPr/>
        </p:nvPicPr>
        <p:blipFill rotWithShape="1">
          <a:blip r:embed="rId3">
            <a:alphaModFix/>
          </a:blip>
          <a:srcRect b="0" l="25427" r="23111" t="0"/>
          <a:stretch/>
        </p:blipFill>
        <p:spPr>
          <a:xfrm>
            <a:off x="0" y="0"/>
            <a:ext cx="4435375" cy="4278125"/>
          </a:xfrm>
          <a:prstGeom prst="rect">
            <a:avLst/>
          </a:prstGeom>
          <a:noFill/>
          <a:ln>
            <a:noFill/>
          </a:ln>
        </p:spPr>
      </p:pic>
      <p:pic>
        <p:nvPicPr>
          <p:cNvPr id="380" name="Google Shape;380;p34"/>
          <p:cNvPicPr preferRelativeResize="0"/>
          <p:nvPr/>
        </p:nvPicPr>
        <p:blipFill>
          <a:blip r:embed="rId4">
            <a:alphaModFix/>
          </a:blip>
          <a:stretch>
            <a:fillRect/>
          </a:stretch>
        </p:blipFill>
        <p:spPr>
          <a:xfrm>
            <a:off x="1149713" y="7537250"/>
            <a:ext cx="5473001" cy="2521150"/>
          </a:xfrm>
          <a:prstGeom prst="rect">
            <a:avLst/>
          </a:prstGeom>
          <a:noFill/>
          <a:ln>
            <a:noFill/>
          </a:ln>
        </p:spPr>
      </p:pic>
      <p:pic>
        <p:nvPicPr>
          <p:cNvPr id="381" name="Google Shape;381;p34"/>
          <p:cNvPicPr preferRelativeResize="0"/>
          <p:nvPr/>
        </p:nvPicPr>
        <p:blipFill rotWithShape="1">
          <a:blip r:embed="rId5">
            <a:alphaModFix/>
          </a:blip>
          <a:srcRect b="0" l="26942" r="27034" t="0"/>
          <a:stretch/>
        </p:blipFill>
        <p:spPr>
          <a:xfrm>
            <a:off x="4195150" y="247150"/>
            <a:ext cx="3577251" cy="3580400"/>
          </a:xfrm>
          <a:prstGeom prst="rect">
            <a:avLst/>
          </a:prstGeom>
          <a:noFill/>
          <a:ln>
            <a:noFill/>
          </a:ln>
        </p:spPr>
      </p:pic>
      <p:pic>
        <p:nvPicPr>
          <p:cNvPr id="382" name="Google Shape;382;p34"/>
          <p:cNvPicPr preferRelativeResize="0"/>
          <p:nvPr/>
        </p:nvPicPr>
        <p:blipFill>
          <a:blip r:embed="rId6">
            <a:alphaModFix/>
          </a:blip>
          <a:stretch>
            <a:fillRect/>
          </a:stretch>
        </p:blipFill>
        <p:spPr>
          <a:xfrm>
            <a:off x="670550" y="5057590"/>
            <a:ext cx="4605911" cy="21590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6" name="Shape 386"/>
        <p:cNvGrpSpPr/>
        <p:nvPr/>
      </p:nvGrpSpPr>
      <p:grpSpPr>
        <a:xfrm>
          <a:off x="0" y="0"/>
          <a:ext cx="0" cy="0"/>
          <a:chOff x="0" y="0"/>
          <a:chExt cx="0" cy="0"/>
        </a:xfrm>
      </p:grpSpPr>
      <p:sp>
        <p:nvSpPr>
          <p:cNvPr id="387" name="Google Shape;387;p35"/>
          <p:cNvSpPr txBox="1"/>
          <p:nvPr>
            <p:ph idx="1" type="subTitle"/>
          </p:nvPr>
        </p:nvSpPr>
        <p:spPr>
          <a:xfrm>
            <a:off x="264900" y="99245"/>
            <a:ext cx="7242600" cy="831300"/>
          </a:xfrm>
          <a:prstGeom prst="rect">
            <a:avLst/>
          </a:prstGeom>
        </p:spPr>
        <p:txBody>
          <a:bodyPr anchorCtr="0" anchor="t" bIns="107425" lIns="107425" spcFirstLastPara="1" rIns="107425" wrap="square" tIns="107425">
            <a:normAutofit/>
          </a:bodyPr>
          <a:lstStyle/>
          <a:p>
            <a:pPr indent="0" lvl="0" marL="0" rtl="0" algn="ctr">
              <a:spcBef>
                <a:spcPts val="0"/>
              </a:spcBef>
              <a:spcAft>
                <a:spcPts val="0"/>
              </a:spcAft>
              <a:buNone/>
            </a:pPr>
            <a:r>
              <a:rPr lang="en"/>
              <a:t>Alternate maps</a:t>
            </a:r>
            <a:endParaRPr/>
          </a:p>
        </p:txBody>
      </p:sp>
      <p:pic>
        <p:nvPicPr>
          <p:cNvPr id="388" name="Google Shape;388;p35"/>
          <p:cNvPicPr preferRelativeResize="0"/>
          <p:nvPr/>
        </p:nvPicPr>
        <p:blipFill rotWithShape="1">
          <a:blip r:embed="rId4">
            <a:alphaModFix/>
          </a:blip>
          <a:srcRect b="0" l="27923" r="28937" t="0"/>
          <a:stretch/>
        </p:blipFill>
        <p:spPr>
          <a:xfrm>
            <a:off x="72697" y="985875"/>
            <a:ext cx="3536444" cy="3925650"/>
          </a:xfrm>
          <a:prstGeom prst="rect">
            <a:avLst/>
          </a:prstGeom>
          <a:noFill/>
          <a:ln>
            <a:noFill/>
          </a:ln>
        </p:spPr>
      </p:pic>
      <p:pic>
        <p:nvPicPr>
          <p:cNvPr id="389" name="Google Shape;389;p35"/>
          <p:cNvPicPr preferRelativeResize="0"/>
          <p:nvPr/>
        </p:nvPicPr>
        <p:blipFill rotWithShape="1">
          <a:blip r:embed="rId5">
            <a:alphaModFix/>
          </a:blip>
          <a:srcRect b="0" l="25832" r="25111" t="0"/>
          <a:stretch/>
        </p:blipFill>
        <p:spPr>
          <a:xfrm>
            <a:off x="3971025" y="887922"/>
            <a:ext cx="2556149" cy="2847975"/>
          </a:xfrm>
          <a:prstGeom prst="rect">
            <a:avLst/>
          </a:prstGeom>
          <a:noFill/>
          <a:ln>
            <a:noFill/>
          </a:ln>
        </p:spPr>
      </p:pic>
      <p:pic>
        <p:nvPicPr>
          <p:cNvPr id="390" name="Google Shape;390;p35"/>
          <p:cNvPicPr preferRelativeResize="0"/>
          <p:nvPr/>
        </p:nvPicPr>
        <p:blipFill rotWithShape="1">
          <a:blip r:embed="rId6">
            <a:alphaModFix/>
          </a:blip>
          <a:srcRect b="0" l="26251" r="25965" t="0"/>
          <a:stretch/>
        </p:blipFill>
        <p:spPr>
          <a:xfrm>
            <a:off x="5073047" y="3319750"/>
            <a:ext cx="2616827" cy="2993225"/>
          </a:xfrm>
          <a:prstGeom prst="rect">
            <a:avLst/>
          </a:prstGeom>
          <a:noFill/>
          <a:ln>
            <a:noFill/>
          </a:ln>
        </p:spPr>
      </p:pic>
      <p:sp>
        <p:nvSpPr>
          <p:cNvPr id="391" name="Google Shape;391;p35"/>
          <p:cNvSpPr txBox="1"/>
          <p:nvPr/>
        </p:nvSpPr>
        <p:spPr>
          <a:xfrm>
            <a:off x="5259225" y="2533050"/>
            <a:ext cx="166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rPr>
              <a:t>MAB shapefile</a:t>
            </a:r>
            <a:endParaRPr sz="2100">
              <a:solidFill>
                <a:schemeClr val="dk2"/>
              </a:solidFill>
            </a:endParaRPr>
          </a:p>
        </p:txBody>
      </p:sp>
      <p:sp>
        <p:nvSpPr>
          <p:cNvPr id="392" name="Google Shape;392;p35"/>
          <p:cNvSpPr txBox="1"/>
          <p:nvPr/>
        </p:nvSpPr>
        <p:spPr>
          <a:xfrm>
            <a:off x="1747060" y="3579722"/>
            <a:ext cx="1862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rPr>
              <a:t>BSB</a:t>
            </a:r>
            <a:r>
              <a:rPr lang="en" sz="2100">
                <a:solidFill>
                  <a:schemeClr val="dk2"/>
                </a:solidFill>
              </a:rPr>
              <a:t> shapefile</a:t>
            </a:r>
            <a:endParaRPr sz="2100">
              <a:solidFill>
                <a:schemeClr val="dk2"/>
              </a:solidFill>
            </a:endParaRPr>
          </a:p>
        </p:txBody>
      </p:sp>
      <p:pic>
        <p:nvPicPr>
          <p:cNvPr id="393" name="Google Shape;393;p35"/>
          <p:cNvPicPr preferRelativeResize="0"/>
          <p:nvPr/>
        </p:nvPicPr>
        <p:blipFill rotWithShape="1">
          <a:blip r:embed="rId7">
            <a:alphaModFix/>
          </a:blip>
          <a:srcRect b="0" l="25482" r="23316" t="0"/>
          <a:stretch/>
        </p:blipFill>
        <p:spPr>
          <a:xfrm>
            <a:off x="351700" y="5426800"/>
            <a:ext cx="3536451" cy="3774986"/>
          </a:xfrm>
          <a:prstGeom prst="rect">
            <a:avLst/>
          </a:prstGeom>
          <a:noFill/>
          <a:ln>
            <a:noFill/>
          </a:ln>
        </p:spPr>
      </p:pic>
      <p:sp>
        <p:nvSpPr>
          <p:cNvPr id="394" name="Google Shape;394;p35"/>
          <p:cNvSpPr txBox="1"/>
          <p:nvPr/>
        </p:nvSpPr>
        <p:spPr>
          <a:xfrm>
            <a:off x="847332" y="1164900"/>
            <a:ext cx="66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300">
                <a:solidFill>
                  <a:schemeClr val="dk1"/>
                </a:solidFill>
              </a:rPr>
              <a:t>A)</a:t>
            </a:r>
            <a:endParaRPr b="1" sz="2300">
              <a:solidFill>
                <a:schemeClr val="dk1"/>
              </a:solidFill>
            </a:endParaRPr>
          </a:p>
        </p:txBody>
      </p:sp>
      <p:sp>
        <p:nvSpPr>
          <p:cNvPr id="395" name="Google Shape;395;p35"/>
          <p:cNvSpPr txBox="1"/>
          <p:nvPr/>
        </p:nvSpPr>
        <p:spPr>
          <a:xfrm>
            <a:off x="1041832" y="5567925"/>
            <a:ext cx="66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rPr>
              <a:t>B</a:t>
            </a:r>
            <a:r>
              <a:rPr b="1" lang="en" sz="2300">
                <a:solidFill>
                  <a:schemeClr val="dk1"/>
                </a:solidFill>
              </a:rPr>
              <a:t>)</a:t>
            </a:r>
            <a:endParaRPr b="1" sz="2300">
              <a:solidFill>
                <a:schemeClr val="dk1"/>
              </a:solidFill>
            </a:endParaRPr>
          </a:p>
        </p:txBody>
      </p:sp>
      <p:pic>
        <p:nvPicPr>
          <p:cNvPr id="396" name="Google Shape;396;p35"/>
          <p:cNvPicPr preferRelativeResize="0"/>
          <p:nvPr/>
        </p:nvPicPr>
        <p:blipFill rotWithShape="1">
          <a:blip r:embed="rId8">
            <a:alphaModFix/>
          </a:blip>
          <a:srcRect b="0" l="26579" r="25769" t="0"/>
          <a:stretch/>
        </p:blipFill>
        <p:spPr>
          <a:xfrm>
            <a:off x="4096275" y="6509399"/>
            <a:ext cx="2616825" cy="3001539"/>
          </a:xfrm>
          <a:prstGeom prst="rect">
            <a:avLst/>
          </a:prstGeom>
          <a:noFill/>
          <a:ln>
            <a:noFill/>
          </a:ln>
        </p:spPr>
      </p:pic>
      <p:sp>
        <p:nvSpPr>
          <p:cNvPr id="397" name="Google Shape;397;p35"/>
          <p:cNvSpPr txBox="1"/>
          <p:nvPr/>
        </p:nvSpPr>
        <p:spPr>
          <a:xfrm>
            <a:off x="6337500" y="5154450"/>
            <a:ext cx="166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rPr>
              <a:t>MAB/BSB shapefile</a:t>
            </a:r>
            <a:endParaRPr sz="2100">
              <a:solidFill>
                <a:schemeClr val="dk2"/>
              </a:solidFill>
            </a:endParaRPr>
          </a:p>
        </p:txBody>
      </p:sp>
      <p:pic>
        <p:nvPicPr>
          <p:cNvPr id="398" name="Google Shape;398;p35"/>
          <p:cNvPicPr preferRelativeResize="0"/>
          <p:nvPr/>
        </p:nvPicPr>
        <p:blipFill rotWithShape="1">
          <a:blip r:embed="rId9">
            <a:alphaModFix/>
          </a:blip>
          <a:srcRect b="0" l="25861" r="26668" t="0"/>
          <a:stretch/>
        </p:blipFill>
        <p:spPr>
          <a:xfrm>
            <a:off x="-445075" y="9441150"/>
            <a:ext cx="2265299" cy="2608226"/>
          </a:xfrm>
          <a:prstGeom prst="rect">
            <a:avLst/>
          </a:prstGeom>
          <a:noFill/>
          <a:ln>
            <a:noFill/>
          </a:ln>
        </p:spPr>
      </p:pic>
      <p:pic>
        <p:nvPicPr>
          <p:cNvPr id="399" name="Google Shape;399;p35"/>
          <p:cNvPicPr preferRelativeResize="0"/>
          <p:nvPr/>
        </p:nvPicPr>
        <p:blipFill rotWithShape="1">
          <a:blip r:embed="rId10">
            <a:alphaModFix/>
          </a:blip>
          <a:srcRect b="0" l="24643" r="25540" t="0"/>
          <a:stretch/>
        </p:blipFill>
        <p:spPr>
          <a:xfrm>
            <a:off x="7842250" y="3972150"/>
            <a:ext cx="3871850" cy="460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569D">
                <a:alpha val="0"/>
              </a:srgbClr>
            </a:gs>
            <a:gs pos="100000">
              <a:srgbClr val="01569D">
                <a:alpha val="15294"/>
              </a:srgbClr>
            </a:gs>
          </a:gsLst>
          <a:lin ang="10801400" scaled="0"/>
        </a:gradFill>
      </p:bgPr>
    </p:bg>
    <p:spTree>
      <p:nvGrpSpPr>
        <p:cNvPr id="93" name="Shape 93"/>
        <p:cNvGrpSpPr/>
        <p:nvPr/>
      </p:nvGrpSpPr>
      <p:grpSpPr>
        <a:xfrm>
          <a:off x="0" y="0"/>
          <a:ext cx="0" cy="0"/>
          <a:chOff x="0" y="0"/>
          <a:chExt cx="0" cy="0"/>
        </a:xfrm>
      </p:grpSpPr>
      <p:cxnSp>
        <p:nvCxnSpPr>
          <p:cNvPr id="94" name="Google Shape;94;p19"/>
          <p:cNvCxnSpPr/>
          <p:nvPr/>
        </p:nvCxnSpPr>
        <p:spPr>
          <a:xfrm>
            <a:off x="219450" y="9755400"/>
            <a:ext cx="7333500" cy="9000"/>
          </a:xfrm>
          <a:prstGeom prst="straightConnector1">
            <a:avLst/>
          </a:prstGeom>
          <a:noFill/>
          <a:ln cap="flat" cmpd="sng" w="19050">
            <a:solidFill>
              <a:srgbClr val="073763"/>
            </a:solidFill>
            <a:prstDash val="solid"/>
            <a:round/>
            <a:headEnd len="med" w="med" type="none"/>
            <a:tailEnd len="med" w="med" type="none"/>
          </a:ln>
          <a:effectLst>
            <a:outerShdw blurRad="57150" rotWithShape="0" algn="bl" dir="5400000" dist="19050">
              <a:srgbClr val="000000">
                <a:alpha val="50000"/>
              </a:srgbClr>
            </a:outerShdw>
          </a:effectLst>
        </p:spPr>
      </p:cxnSp>
      <p:graphicFrame>
        <p:nvGraphicFramePr>
          <p:cNvPr id="95" name="Google Shape;95;p19"/>
          <p:cNvGraphicFramePr/>
          <p:nvPr/>
        </p:nvGraphicFramePr>
        <p:xfrm>
          <a:off x="199200" y="407688"/>
          <a:ext cx="3000000" cy="3000000"/>
        </p:xfrm>
        <a:graphic>
          <a:graphicData uri="http://schemas.openxmlformats.org/drawingml/2006/table">
            <a:tbl>
              <a:tblPr>
                <a:noFill/>
                <a:tableStyleId>{81DF19E5-8F80-466B-8479-E99F306B0E5C}</a:tableStyleId>
              </a:tblPr>
              <a:tblGrid>
                <a:gridCol w="1103850"/>
                <a:gridCol w="900725"/>
                <a:gridCol w="2670325"/>
                <a:gridCol w="2699100"/>
              </a:tblGrid>
              <a:tr h="508600">
                <a:tc>
                  <a:txBody>
                    <a:bodyPr/>
                    <a:lstStyle/>
                    <a:p>
                      <a:pPr indent="0" lvl="0" marL="0" rtl="0" algn="ctr">
                        <a:spcBef>
                          <a:spcPts val="0"/>
                        </a:spcBef>
                        <a:spcAft>
                          <a:spcPts val="0"/>
                        </a:spcAft>
                        <a:buNone/>
                      </a:pPr>
                      <a:r>
                        <a:rPr b="1" lang="en" sz="1000"/>
                        <a:t>Indicator (units)</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Status in 2024</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Implications</a:t>
                      </a:r>
                      <a:endParaRPr b="1" sz="10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000"/>
                        <a:t>Time Series</a:t>
                      </a:r>
                      <a:endParaRPr b="1" sz="1000"/>
                    </a:p>
                  </a:txBody>
                  <a:tcPr marT="91425" marB="91425" marR="91425" marL="91425" anchor="ctr">
                    <a:solidFill>
                      <a:schemeClr val="lt2"/>
                    </a:solidFill>
                  </a:tcPr>
                </a:tc>
              </a:tr>
              <a:tr h="1998550">
                <a:tc>
                  <a:txBody>
                    <a:bodyPr/>
                    <a:lstStyle/>
                    <a:p>
                      <a:pPr indent="0" lvl="0" marL="0" rtl="0" algn="l">
                        <a:spcBef>
                          <a:spcPts val="0"/>
                        </a:spcBef>
                        <a:spcAft>
                          <a:spcPts val="0"/>
                        </a:spcAft>
                        <a:buNone/>
                      </a:pPr>
                      <a:r>
                        <a:rPr lang="en" sz="1000"/>
                        <a:t>Mean winter (Feb-Mar) bottom temperature</a:t>
                      </a:r>
                      <a:r>
                        <a:rPr lang="en" sz="1000"/>
                        <a:t> </a:t>
                      </a:r>
                      <a:r>
                        <a:rPr lang="en" sz="1000">
                          <a:solidFill>
                            <a:schemeClr val="dk1"/>
                          </a:solidFill>
                        </a:rPr>
                        <a:t>(°C)</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800">
                          <a:solidFill>
                            <a:schemeClr val="dk1"/>
                          </a:solidFill>
                        </a:rPr>
                        <a:t>Northern subunit: North of Hudson Canyon</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Southern subunit: South of Hudson Canyon</a:t>
                      </a:r>
                      <a:endParaRPr sz="8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t>North:</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Cold winter temperatures may increase the mortality of </a:t>
                      </a:r>
                      <a:r>
                        <a:rPr lang="en" sz="1000"/>
                        <a:t>young-of-the-year fish, resulting in smaller year class</a:t>
                      </a:r>
                      <a:r>
                        <a:rPr lang="en" sz="1000"/>
                        <a:t>es. Additionally, cold temperatures can cause northern fish to move into the southern subregion, leading to </a:t>
                      </a:r>
                      <a:r>
                        <a:rPr lang="en" sz="1000">
                          <a:solidFill>
                            <a:schemeClr val="dk1"/>
                          </a:solidFill>
                        </a:rPr>
                        <a:t>potential misallocation of catch between the northern and southern stock subunits.</a:t>
                      </a:r>
                      <a:r>
                        <a:rPr lang="en" sz="1000"/>
                        <a:t> </a:t>
                      </a:r>
                      <a:r>
                        <a:rPr lang="en" sz="1000"/>
                        <a:t>2024 temperature in the northern subunit (north of Hudson Canyon) was c</a:t>
                      </a:r>
                      <a:r>
                        <a:rPr lang="en" sz="1000"/>
                        <a:t>older than black sea bass's lower threshold of 8C. </a:t>
                      </a:r>
                      <a:r>
                        <a:rPr lang="en" sz="1000">
                          <a:solidFill>
                            <a:schemeClr val="dk1"/>
                          </a:solidFill>
                        </a:rPr>
                        <a:t>Bottom temperature data comes from GLORYS, a modeled product.</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546925">
                <a:tc>
                  <a:txBody>
                    <a:bodyPr/>
                    <a:lstStyle/>
                    <a:p>
                      <a:pPr indent="0" lvl="0" marL="0" rtl="0" algn="l">
                        <a:spcBef>
                          <a:spcPts val="0"/>
                        </a:spcBef>
                        <a:spcAft>
                          <a:spcPts val="0"/>
                        </a:spcAft>
                        <a:buNone/>
                      </a:pPr>
                      <a:r>
                        <a:rPr lang="en" sz="1000">
                          <a:solidFill>
                            <a:schemeClr val="dk1"/>
                          </a:solidFill>
                        </a:rPr>
                        <a:t>Shelf water volume (km</a:t>
                      </a:r>
                      <a:r>
                        <a:rPr baseline="30000" lang="en" sz="1000">
                          <a:solidFill>
                            <a:schemeClr val="dk1"/>
                          </a:solidFill>
                        </a:rPr>
                        <a:t>3</a:t>
                      </a:r>
                      <a:r>
                        <a:rPr lang="en"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800">
                          <a:solidFill>
                            <a:schemeClr val="dk1"/>
                          </a:solidFill>
                        </a:rPr>
                        <a:t>Northern subunit: North of Hudson Canyon</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 sz="800">
                          <a:solidFill>
                            <a:schemeClr val="dk1"/>
                          </a:solidFill>
                        </a:rPr>
                        <a:t>Southern subunit: South of Hudson Canyon</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t>N/A (no data for 2024)</a:t>
                      </a:r>
                      <a:endParaRPr sz="1000"/>
                    </a:p>
                  </a:txBody>
                  <a:tcPr marT="91425" marB="91425" marR="91425" marL="91425">
                    <a:solidFill>
                      <a:schemeClr val="lt1"/>
                    </a:solidFill>
                  </a:tcPr>
                </a:tc>
                <a:tc>
                  <a:txBody>
                    <a:bodyPr/>
                    <a:lstStyle/>
                    <a:p>
                      <a:pPr indent="0" lvl="0" marL="0" rtl="0" algn="l">
                        <a:spcBef>
                          <a:spcPts val="0"/>
                        </a:spcBef>
                        <a:spcAft>
                          <a:spcPts val="800"/>
                        </a:spcAft>
                        <a:buNone/>
                      </a:pPr>
                      <a:r>
                        <a:rPr lang="en" sz="1000"/>
                        <a:t>Shelf water volume is a proxy for suitable winter habitat; higher shelf water volume indicates less suitable habitat, potentially leading to northern fish migrating into the southern subregion. </a:t>
                      </a:r>
                      <a:r>
                        <a:rPr lang="en" sz="1000">
                          <a:solidFill>
                            <a:schemeClr val="dk1"/>
                          </a:solidFill>
                        </a:rPr>
                        <a:t>The s</a:t>
                      </a:r>
                      <a:r>
                        <a:rPr lang="en" sz="1000">
                          <a:solidFill>
                            <a:schemeClr val="dk1"/>
                          </a:solidFill>
                        </a:rPr>
                        <a:t>helf water volume dataset is created from </a:t>
                      </a:r>
                      <a:r>
                        <a:rPr i="1" lang="en" sz="1000">
                          <a:solidFill>
                            <a:schemeClr val="dk1"/>
                          </a:solidFill>
                        </a:rPr>
                        <a:t>in situ</a:t>
                      </a:r>
                      <a:r>
                        <a:rPr lang="en" sz="1000">
                          <a:solidFill>
                            <a:schemeClr val="dk1"/>
                          </a:solidFill>
                        </a:rPr>
                        <a:t> data, and there has been no winter sampling since 2021, highlighting the need for additional indicators to inform stock subunit mixing</a:t>
                      </a:r>
                      <a:r>
                        <a:rPr lang="en" sz="1000">
                          <a:solidFill>
                            <a:schemeClr val="dk1"/>
                          </a:solidFill>
                        </a:rPr>
                        <a:t>.</a:t>
                      </a:r>
                      <a:endParaRPr sz="1000">
                        <a:solidFill>
                          <a:schemeClr val="dk1"/>
                        </a:solidFill>
                      </a:endParaRPr>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347500">
                <a:tc>
                  <a:txBody>
                    <a:bodyPr/>
                    <a:lstStyle/>
                    <a:p>
                      <a:pPr indent="0" lvl="0" marL="0" rtl="0" algn="l">
                        <a:spcBef>
                          <a:spcPts val="0"/>
                        </a:spcBef>
                        <a:spcAft>
                          <a:spcPts val="0"/>
                        </a:spcAft>
                        <a:buNone/>
                      </a:pPr>
                      <a:r>
                        <a:rPr lang="en" sz="1000"/>
                        <a:t>MRIP recreational trips (</a:t>
                      </a:r>
                      <a:r>
                        <a:rPr lang="en" sz="1000">
                          <a:solidFill>
                            <a:schemeClr val="dk1"/>
                          </a:solidFill>
                        </a:rPr>
                        <a:t>millions of annual trips)</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900">
                        <a:solidFill>
                          <a:srgbClr val="9E9E9E"/>
                        </a:solidFill>
                      </a:endParaRPr>
                    </a:p>
                    <a:p>
                      <a:pPr indent="0" lvl="0" marL="0" rtl="0" algn="l">
                        <a:spcBef>
                          <a:spcPts val="0"/>
                        </a:spcBef>
                        <a:spcAft>
                          <a:spcPts val="0"/>
                        </a:spcAft>
                        <a:buNone/>
                      </a:pPr>
                      <a:r>
                        <a:t/>
                      </a:r>
                      <a:endParaRPr sz="900">
                        <a:solidFill>
                          <a:srgbClr val="9E9E9E"/>
                        </a:solidFill>
                      </a:endParaRPr>
                    </a:p>
                    <a:p>
                      <a:pPr indent="0" lvl="0" marL="0" rtl="0" algn="l">
                        <a:spcBef>
                          <a:spcPts val="0"/>
                        </a:spcBef>
                        <a:spcAft>
                          <a:spcPts val="0"/>
                        </a:spcAft>
                        <a:buNone/>
                      </a:pPr>
                      <a:r>
                        <a:t/>
                      </a:r>
                      <a:endParaRPr sz="900">
                        <a:solidFill>
                          <a:srgbClr val="9E9E9E"/>
                        </a:solidFill>
                      </a:endParaRPr>
                    </a:p>
                    <a:p>
                      <a:pPr indent="0" lvl="0" marL="0" rtl="0" algn="l">
                        <a:spcBef>
                          <a:spcPts val="0"/>
                        </a:spcBef>
                        <a:spcAft>
                          <a:spcPts val="0"/>
                        </a:spcAft>
                        <a:buNone/>
                      </a:pPr>
                      <a:r>
                        <a:t/>
                      </a:r>
                      <a:endParaRPr sz="900">
                        <a:solidFill>
                          <a:srgbClr val="9E9E9E"/>
                        </a:solidFill>
                      </a:endParaRPr>
                    </a:p>
                    <a:p>
                      <a:pPr indent="0" lvl="0" marL="0" rtl="0" algn="ctr">
                        <a:spcBef>
                          <a:spcPts val="0"/>
                        </a:spcBef>
                        <a:spcAft>
                          <a:spcPts val="0"/>
                        </a:spcAft>
                        <a:buNone/>
                      </a:pPr>
                      <a:r>
                        <a:t/>
                      </a:r>
                      <a:endParaRPr sz="900">
                        <a:solidFill>
                          <a:srgbClr val="9E9E9E"/>
                        </a:solidFill>
                      </a:endParaRPr>
                    </a:p>
                    <a:p>
                      <a:pPr indent="0" lvl="0" marL="0" rtl="0" algn="ctr">
                        <a:spcBef>
                          <a:spcPts val="0"/>
                        </a:spcBef>
                        <a:spcAft>
                          <a:spcPts val="0"/>
                        </a:spcAft>
                        <a:buNone/>
                      </a:pPr>
                      <a:r>
                        <a:rPr lang="en" sz="900">
                          <a:solidFill>
                            <a:srgbClr val="9E9E9E"/>
                          </a:solidFill>
                        </a:rPr>
                        <a:t>Above long term average</a:t>
                      </a:r>
                      <a:endParaRPr sz="1200">
                        <a:solidFill>
                          <a:srgbClr val="595959"/>
                        </a:solidFill>
                      </a:endParaRPr>
                    </a:p>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800"/>
                        </a:spcAft>
                        <a:buNone/>
                      </a:pPr>
                      <a:r>
                        <a:rPr lang="en" sz="1000"/>
                        <a:t>Recent trip numbers are near an all-time high, but may have decreased from 2023 (2024 data is preliminary and does not include November and December 2024). </a:t>
                      </a:r>
                      <a:r>
                        <a:rPr lang="en" sz="1000"/>
                        <a:t>Catch (not shown) generally reflects trip patterns.</a:t>
                      </a:r>
                      <a:r>
                        <a:rPr lang="en" sz="1000"/>
                        <a:t> </a:t>
                      </a:r>
                      <a:r>
                        <a:rPr lang="en" sz="1000"/>
                        <a:t>High regulatory complexity is likely contributing to recreational fishing trends</a:t>
                      </a:r>
                      <a:r>
                        <a:rPr lang="en" sz="1000"/>
                        <a:t>.</a:t>
                      </a:r>
                      <a:endParaRPr sz="800"/>
                    </a:p>
                  </a:txBody>
                  <a:tcPr marT="91425" marB="91425" marR="91425" marL="91425">
                    <a:solidFill>
                      <a:schemeClr val="lt1"/>
                    </a:solidFill>
                  </a:tcPr>
                </a:tc>
                <a:tc>
                  <a:txBody>
                    <a:bodyPr/>
                    <a:lstStyle/>
                    <a:p>
                      <a:pPr indent="0" lvl="0" marL="0" rtl="0" algn="l">
                        <a:spcBef>
                          <a:spcPts val="0"/>
                        </a:spcBef>
                        <a:spcAft>
                          <a:spcPts val="800"/>
                        </a:spcAft>
                        <a:buNone/>
                      </a:pPr>
                      <a:r>
                        <a:t/>
                      </a:r>
                      <a:endParaRPr sz="800">
                        <a:solidFill>
                          <a:schemeClr val="dk1"/>
                        </a:solidFill>
                      </a:endParaRPr>
                    </a:p>
                  </a:txBody>
                  <a:tcPr marT="91425" marB="91425" marR="91425" marL="91425">
                    <a:solidFill>
                      <a:schemeClr val="lt1"/>
                    </a:solidFill>
                  </a:tcPr>
                </a:tc>
              </a:tr>
              <a:tr h="1090100">
                <a:tc>
                  <a:txBody>
                    <a:bodyPr/>
                    <a:lstStyle/>
                    <a:p>
                      <a:pPr indent="0" lvl="0" marL="0" rtl="0" algn="l">
                        <a:spcBef>
                          <a:spcPts val="0"/>
                        </a:spcBef>
                        <a:spcAft>
                          <a:spcPts val="0"/>
                        </a:spcAft>
                        <a:buNone/>
                      </a:pPr>
                      <a:r>
                        <a:rPr lang="en" sz="1000"/>
                        <a:t>MRIP recreational landings (millions of lbs.)</a:t>
                      </a:r>
                      <a:endParaRPr sz="1000"/>
                    </a:p>
                    <a:p>
                      <a:pPr indent="0" lvl="0" marL="0" rtl="0" algn="l">
                        <a:spcBef>
                          <a:spcPts val="0"/>
                        </a:spcBef>
                        <a:spcAft>
                          <a:spcPts val="0"/>
                        </a:spcAft>
                        <a:buNone/>
                      </a:pPr>
                      <a:r>
                        <a:t/>
                      </a:r>
                      <a:endParaRPr sz="1000"/>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t>The recreational black sea bass fishery has a c</a:t>
                      </a:r>
                      <a:r>
                        <a:rPr lang="en" sz="1000"/>
                        <a:t>atch-and-release </a:t>
                      </a:r>
                      <a:r>
                        <a:rPr lang="en" sz="1000"/>
                        <a:t>component, and management measures are being implemented to reduce recreational harvest. </a:t>
                      </a:r>
                      <a:r>
                        <a:rPr lang="en" sz="1000">
                          <a:solidFill>
                            <a:schemeClr val="dk1"/>
                          </a:solidFill>
                        </a:rPr>
                        <a:t>2024 data is preliminary and does not include November and December 2024.</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800"/>
                    </a:p>
                  </a:txBody>
                  <a:tcPr marT="91425" marB="91425" marR="91425" marL="91425">
                    <a:solidFill>
                      <a:schemeClr val="lt1"/>
                    </a:solidFill>
                  </a:tcPr>
                </a:tc>
              </a:tr>
              <a:tr h="1029550">
                <a:tc>
                  <a:txBody>
                    <a:bodyPr/>
                    <a:lstStyle/>
                    <a:p>
                      <a:pPr indent="0" lvl="0" marL="0" rtl="0" algn="l">
                        <a:spcBef>
                          <a:spcPts val="0"/>
                        </a:spcBef>
                        <a:spcAft>
                          <a:spcPts val="0"/>
                        </a:spcAft>
                        <a:buNone/>
                      </a:pPr>
                      <a:r>
                        <a:rPr lang="en" sz="1000"/>
                        <a:t>Commercial r</a:t>
                      </a:r>
                      <a:r>
                        <a:rPr lang="en" sz="1000"/>
                        <a:t>evenue per vessel</a:t>
                      </a:r>
                      <a:r>
                        <a:rPr lang="en" sz="1000"/>
                        <a:t> (2023 USD)</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sz="900">
                        <a:solidFill>
                          <a:srgbClr val="9E9E9E"/>
                        </a:solidFill>
                      </a:endParaRPr>
                    </a:p>
                    <a:p>
                      <a:pPr indent="0" lvl="0" marL="0" rtl="0" algn="ctr">
                        <a:spcBef>
                          <a:spcPts val="0"/>
                        </a:spcBef>
                        <a:spcAft>
                          <a:spcPts val="0"/>
                        </a:spcAft>
                        <a:buClr>
                          <a:schemeClr val="dk1"/>
                        </a:buClr>
                        <a:buSzPts val="1100"/>
                        <a:buFont typeface="Arial"/>
                        <a:buNone/>
                      </a:pPr>
                      <a:r>
                        <a:rPr lang="en" sz="900">
                          <a:solidFill>
                            <a:srgbClr val="9E9E9E"/>
                          </a:solidFill>
                        </a:rPr>
                        <a:t>Above long term average</a:t>
                      </a:r>
                      <a:endParaRPr/>
                    </a:p>
                  </a:txBody>
                  <a:tcPr marT="91425" marB="91425" marR="91425" marL="91425">
                    <a:lnL cap="flat" cmpd="sng" w="9525">
                      <a:solidFill>
                        <a:srgbClr val="9E9E9E"/>
                      </a:solidFill>
                      <a:prstDash val="solid"/>
                      <a:round/>
                      <a:headEnd len="sm" w="sm" type="none"/>
                      <a:tailEnd len="sm" w="sm" type="none"/>
                    </a:lnL>
                    <a:solidFill>
                      <a:schemeClr val="lt1"/>
                    </a:solidFill>
                  </a:tcPr>
                </a:tc>
                <a:tc>
                  <a:txBody>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Commercial r</a:t>
                      </a:r>
                      <a:r>
                        <a:rPr lang="en" sz="1000">
                          <a:solidFill>
                            <a:schemeClr val="dk1"/>
                          </a:solidFill>
                        </a:rPr>
                        <a:t>evenue per vessel has an overall increasing trend, suggesting potentially favorable returns in the fishery, </a:t>
                      </a:r>
                      <a:r>
                        <a:rPr lang="en" sz="1000">
                          <a:solidFill>
                            <a:schemeClr val="dk1"/>
                          </a:solidFill>
                        </a:rPr>
                        <a:t>despite decreases in both total landings</a:t>
                      </a:r>
                      <a:r>
                        <a:rPr lang="en" sz="1000">
                          <a:solidFill>
                            <a:schemeClr val="dk1"/>
                          </a:solidFill>
                        </a:rPr>
                        <a:t> and average price ($/lb.; not shown).</a:t>
                      </a:r>
                      <a:endParaRPr sz="10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r>
              <a:tr h="1144325">
                <a:tc>
                  <a:txBody>
                    <a:bodyPr/>
                    <a:lstStyle/>
                    <a:p>
                      <a:pPr indent="0" lvl="0" marL="0" rtl="0" algn="l">
                        <a:spcBef>
                          <a:spcPts val="0"/>
                        </a:spcBef>
                        <a:spcAft>
                          <a:spcPts val="0"/>
                        </a:spcAft>
                        <a:buNone/>
                      </a:pPr>
                      <a:r>
                        <a:rPr lang="en" sz="1000"/>
                        <a:t>Number of commercial vessels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solidFill>
                      <a:schemeClr val="lt1"/>
                    </a:solidFill>
                  </a:tcPr>
                </a:tc>
                <a:tc>
                  <a:txBody>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The number of active vessels has been decreasing since 2017, which could impact revenue distributions and fleet composition. </a:t>
                      </a:r>
                      <a:endParaRPr sz="800"/>
                    </a:p>
                  </a:txBody>
                  <a:tcPr marT="91425" marB="91425" marR="91425" marL="91425">
                    <a:solidFill>
                      <a:schemeClr val="lt1"/>
                    </a:solidFill>
                  </a:tcPr>
                </a:tc>
                <a:tc>
                  <a:txBody>
                    <a:bodyPr/>
                    <a:lstStyle/>
                    <a:p>
                      <a:pPr indent="0" lvl="0" marL="0" rtl="0" algn="l">
                        <a:spcBef>
                          <a:spcPts val="0"/>
                        </a:spcBef>
                        <a:spcAft>
                          <a:spcPts val="0"/>
                        </a:spcAft>
                        <a:buNone/>
                      </a:pPr>
                      <a:r>
                        <a:t/>
                      </a:r>
                      <a:endParaRPr sz="1000"/>
                    </a:p>
                  </a:txBody>
                  <a:tcPr marT="91425" marB="91425" marR="91425" marL="91425">
                    <a:solidFill>
                      <a:schemeClr val="lt1"/>
                    </a:solidFill>
                  </a:tcPr>
                </a:tc>
              </a:tr>
            </a:tbl>
          </a:graphicData>
        </a:graphic>
      </p:graphicFrame>
      <p:sp>
        <p:nvSpPr>
          <p:cNvPr id="96" name="Google Shape;96;p19"/>
          <p:cNvSpPr txBox="1"/>
          <p:nvPr/>
        </p:nvSpPr>
        <p:spPr>
          <a:xfrm>
            <a:off x="855600" y="9532175"/>
            <a:ext cx="60612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B5394"/>
                </a:solidFill>
                <a:latin typeface="Arial Narrow"/>
                <a:ea typeface="Arial Narrow"/>
                <a:cs typeface="Arial Narrow"/>
                <a:sym typeface="Arial Narrow"/>
              </a:rPr>
              <a:t>U.S. Department of Commerce  | National Oceanic and Atmospheric Administration | National Marine Fisheries Service </a:t>
            </a:r>
            <a:r>
              <a:rPr lang="en" sz="800">
                <a:solidFill>
                  <a:srgbClr val="0B5394"/>
                </a:solidFill>
                <a:latin typeface="Arial Narrow"/>
                <a:ea typeface="Arial Narrow"/>
                <a:cs typeface="Arial Narrow"/>
                <a:sym typeface="Arial Narrow"/>
              </a:rPr>
              <a:t>| </a:t>
            </a:r>
            <a:r>
              <a:rPr lang="en" sz="800">
                <a:solidFill>
                  <a:srgbClr val="01569D"/>
                </a:solidFill>
                <a:latin typeface="Arial Narrow"/>
                <a:ea typeface="Arial Narrow"/>
                <a:cs typeface="Arial Narrow"/>
                <a:sym typeface="Arial Narrow"/>
              </a:rPr>
              <a:t>Northeast Fisheries Science Center</a:t>
            </a:r>
            <a:endParaRPr b="0" i="0" sz="1400" u="none" cap="none" strike="noStrike">
              <a:solidFill>
                <a:srgbClr val="0B5394"/>
              </a:solidFill>
              <a:latin typeface="Arial"/>
              <a:ea typeface="Arial"/>
              <a:cs typeface="Arial"/>
              <a:sym typeface="Arial"/>
            </a:endParaRPr>
          </a:p>
        </p:txBody>
      </p:sp>
      <p:pic>
        <p:nvPicPr>
          <p:cNvPr id="97" name="Google Shape;97;p19"/>
          <p:cNvPicPr preferRelativeResize="0"/>
          <p:nvPr/>
        </p:nvPicPr>
        <p:blipFill rotWithShape="1">
          <a:blip r:embed="rId3">
            <a:alphaModFix/>
          </a:blip>
          <a:srcRect b="76172" l="41019" r="47677" t="11331"/>
          <a:stretch/>
        </p:blipFill>
        <p:spPr>
          <a:xfrm>
            <a:off x="1408038" y="8204100"/>
            <a:ext cx="736826" cy="685100"/>
          </a:xfrm>
          <a:prstGeom prst="rect">
            <a:avLst/>
          </a:prstGeom>
          <a:noFill/>
          <a:ln>
            <a:noFill/>
          </a:ln>
        </p:spPr>
      </p:pic>
      <p:pic>
        <p:nvPicPr>
          <p:cNvPr id="98" name="Google Shape;98;p19"/>
          <p:cNvPicPr preferRelativeResize="0"/>
          <p:nvPr/>
        </p:nvPicPr>
        <p:blipFill>
          <a:blip r:embed="rId4">
            <a:alphaModFix/>
          </a:blip>
          <a:stretch>
            <a:fillRect/>
          </a:stretch>
        </p:blipFill>
        <p:spPr>
          <a:xfrm>
            <a:off x="1420288" y="3616738"/>
            <a:ext cx="714375" cy="647700"/>
          </a:xfrm>
          <a:prstGeom prst="rect">
            <a:avLst/>
          </a:prstGeom>
          <a:noFill/>
          <a:ln>
            <a:noFill/>
          </a:ln>
        </p:spPr>
      </p:pic>
      <p:pic>
        <p:nvPicPr>
          <p:cNvPr id="99" name="Google Shape;99;p19"/>
          <p:cNvPicPr preferRelativeResize="0"/>
          <p:nvPr/>
        </p:nvPicPr>
        <p:blipFill rotWithShape="1">
          <a:blip r:embed="rId5">
            <a:alphaModFix/>
          </a:blip>
          <a:srcRect b="0" l="8088" r="0" t="0"/>
          <a:stretch/>
        </p:blipFill>
        <p:spPr>
          <a:xfrm>
            <a:off x="1407149" y="6072675"/>
            <a:ext cx="740664" cy="594618"/>
          </a:xfrm>
          <a:prstGeom prst="rect">
            <a:avLst/>
          </a:prstGeom>
          <a:noFill/>
          <a:ln>
            <a:noFill/>
          </a:ln>
        </p:spPr>
      </p:pic>
      <p:pic>
        <p:nvPicPr>
          <p:cNvPr id="100" name="Google Shape;100;p19"/>
          <p:cNvPicPr preferRelativeResize="0"/>
          <p:nvPr/>
        </p:nvPicPr>
        <p:blipFill>
          <a:blip r:embed="rId5">
            <a:alphaModFix/>
          </a:blip>
          <a:stretch>
            <a:fillRect/>
          </a:stretch>
        </p:blipFill>
        <p:spPr>
          <a:xfrm>
            <a:off x="1373741" y="2268702"/>
            <a:ext cx="805409" cy="592225"/>
          </a:xfrm>
          <a:prstGeom prst="rect">
            <a:avLst/>
          </a:prstGeom>
          <a:noFill/>
          <a:ln>
            <a:noFill/>
          </a:ln>
        </p:spPr>
      </p:pic>
      <p:sp>
        <p:nvSpPr>
          <p:cNvPr id="101" name="Google Shape;101;p19"/>
          <p:cNvSpPr/>
          <p:nvPr/>
        </p:nvSpPr>
        <p:spPr>
          <a:xfrm rot="10795740">
            <a:off x="1656412" y="1461862"/>
            <a:ext cx="242100" cy="270300"/>
          </a:xfrm>
          <a:prstGeom prst="upArrow">
            <a:avLst>
              <a:gd fmla="val 50000" name="adj1"/>
              <a:gd fmla="val 50000" name="adj2"/>
            </a:avLst>
          </a:prstGeom>
          <a:solidFill>
            <a:srgbClr val="9E9E9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9"/>
          <p:cNvSpPr/>
          <p:nvPr/>
        </p:nvSpPr>
        <p:spPr>
          <a:xfrm>
            <a:off x="1494863" y="1334938"/>
            <a:ext cx="565200" cy="69300"/>
          </a:xfrm>
          <a:prstGeom prst="rect">
            <a:avLst/>
          </a:prstGeom>
          <a:solidFill>
            <a:srgbClr val="9E9E9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9"/>
          <p:cNvSpPr txBox="1"/>
          <p:nvPr/>
        </p:nvSpPr>
        <p:spPr>
          <a:xfrm>
            <a:off x="1266750" y="1701175"/>
            <a:ext cx="10194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E9E9E"/>
                </a:solidFill>
              </a:rPr>
              <a:t>Below threshold</a:t>
            </a:r>
            <a:endParaRPr sz="900">
              <a:solidFill>
                <a:srgbClr val="9E9E9E"/>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South:</a:t>
            </a:r>
            <a:endParaRPr sz="1200">
              <a:solidFill>
                <a:srgbClr val="595959"/>
              </a:solidFill>
            </a:endParaRPr>
          </a:p>
        </p:txBody>
      </p:sp>
      <p:pic>
        <p:nvPicPr>
          <p:cNvPr id="104" name="Google Shape;104;p19"/>
          <p:cNvPicPr preferRelativeResize="0"/>
          <p:nvPr/>
        </p:nvPicPr>
        <p:blipFill>
          <a:blip r:embed="rId6">
            <a:alphaModFix/>
          </a:blip>
          <a:stretch>
            <a:fillRect/>
          </a:stretch>
        </p:blipFill>
        <p:spPr>
          <a:xfrm>
            <a:off x="1534575" y="4717612"/>
            <a:ext cx="483752" cy="473225"/>
          </a:xfrm>
          <a:prstGeom prst="rect">
            <a:avLst/>
          </a:prstGeom>
          <a:noFill/>
          <a:ln>
            <a:noFill/>
          </a:ln>
        </p:spPr>
      </p:pic>
      <p:pic>
        <p:nvPicPr>
          <p:cNvPr id="105" name="Google Shape;105;p19"/>
          <p:cNvPicPr preferRelativeResize="0"/>
          <p:nvPr/>
        </p:nvPicPr>
        <p:blipFill>
          <a:blip r:embed="rId6">
            <a:alphaModFix/>
          </a:blip>
          <a:stretch>
            <a:fillRect/>
          </a:stretch>
        </p:blipFill>
        <p:spPr>
          <a:xfrm>
            <a:off x="1534563" y="7017075"/>
            <a:ext cx="483752" cy="473225"/>
          </a:xfrm>
          <a:prstGeom prst="rect">
            <a:avLst/>
          </a:prstGeom>
          <a:noFill/>
          <a:ln>
            <a:noFill/>
          </a:ln>
        </p:spPr>
      </p:pic>
      <p:pic>
        <p:nvPicPr>
          <p:cNvPr id="106" name="Google Shape;106;p19"/>
          <p:cNvPicPr preferRelativeResize="0"/>
          <p:nvPr/>
        </p:nvPicPr>
        <p:blipFill>
          <a:blip r:embed="rId7">
            <a:alphaModFix/>
          </a:blip>
          <a:stretch>
            <a:fillRect/>
          </a:stretch>
        </p:blipFill>
        <p:spPr>
          <a:xfrm>
            <a:off x="4953000" y="8122900"/>
            <a:ext cx="2606040" cy="874885"/>
          </a:xfrm>
          <a:prstGeom prst="rect">
            <a:avLst/>
          </a:prstGeom>
          <a:noFill/>
          <a:ln>
            <a:noFill/>
          </a:ln>
        </p:spPr>
      </p:pic>
      <p:pic>
        <p:nvPicPr>
          <p:cNvPr id="107" name="Google Shape;107;p19"/>
          <p:cNvPicPr preferRelativeResize="0"/>
          <p:nvPr/>
        </p:nvPicPr>
        <p:blipFill>
          <a:blip r:embed="rId8">
            <a:alphaModFix/>
          </a:blip>
          <a:stretch>
            <a:fillRect/>
          </a:stretch>
        </p:blipFill>
        <p:spPr>
          <a:xfrm>
            <a:off x="4874100" y="4717600"/>
            <a:ext cx="2606040" cy="874885"/>
          </a:xfrm>
          <a:prstGeom prst="rect">
            <a:avLst/>
          </a:prstGeom>
          <a:noFill/>
          <a:ln>
            <a:noFill/>
          </a:ln>
        </p:spPr>
      </p:pic>
      <p:pic>
        <p:nvPicPr>
          <p:cNvPr id="108" name="Google Shape;108;p19"/>
          <p:cNvPicPr preferRelativeResize="0"/>
          <p:nvPr/>
        </p:nvPicPr>
        <p:blipFill>
          <a:blip r:embed="rId9">
            <a:alphaModFix/>
          </a:blip>
          <a:stretch>
            <a:fillRect/>
          </a:stretch>
        </p:blipFill>
        <p:spPr>
          <a:xfrm>
            <a:off x="4953000" y="7017075"/>
            <a:ext cx="2606040" cy="874885"/>
          </a:xfrm>
          <a:prstGeom prst="rect">
            <a:avLst/>
          </a:prstGeom>
          <a:noFill/>
          <a:ln>
            <a:noFill/>
          </a:ln>
        </p:spPr>
      </p:pic>
      <p:pic>
        <p:nvPicPr>
          <p:cNvPr id="109" name="Google Shape;109;p19"/>
          <p:cNvPicPr preferRelativeResize="0"/>
          <p:nvPr/>
        </p:nvPicPr>
        <p:blipFill rotWithShape="1">
          <a:blip r:embed="rId10">
            <a:alphaModFix/>
          </a:blip>
          <a:srcRect b="12734" l="0" r="0" t="8270"/>
          <a:stretch/>
        </p:blipFill>
        <p:spPr>
          <a:xfrm>
            <a:off x="4953000" y="3060048"/>
            <a:ext cx="2606051" cy="1230000"/>
          </a:xfrm>
          <a:prstGeom prst="rect">
            <a:avLst/>
          </a:prstGeom>
          <a:noFill/>
          <a:ln>
            <a:noFill/>
          </a:ln>
        </p:spPr>
      </p:pic>
      <p:pic>
        <p:nvPicPr>
          <p:cNvPr id="110" name="Google Shape;110;p19"/>
          <p:cNvPicPr preferRelativeResize="0"/>
          <p:nvPr/>
        </p:nvPicPr>
        <p:blipFill rotWithShape="1">
          <a:blip r:embed="rId11">
            <a:alphaModFix/>
          </a:blip>
          <a:srcRect b="9647" l="0" r="0" t="9209"/>
          <a:stretch/>
        </p:blipFill>
        <p:spPr>
          <a:xfrm>
            <a:off x="4953000" y="1127750"/>
            <a:ext cx="2606051" cy="1409700"/>
          </a:xfrm>
          <a:prstGeom prst="rect">
            <a:avLst/>
          </a:prstGeom>
          <a:noFill/>
          <a:ln>
            <a:noFill/>
          </a:ln>
        </p:spPr>
      </p:pic>
      <p:sp>
        <p:nvSpPr>
          <p:cNvPr id="111" name="Google Shape;111;p19"/>
          <p:cNvSpPr txBox="1"/>
          <p:nvPr/>
        </p:nvSpPr>
        <p:spPr>
          <a:xfrm>
            <a:off x="1117800" y="9189038"/>
            <a:ext cx="5536800" cy="2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Please contact </a:t>
            </a:r>
            <a:r>
              <a:rPr lang="en" sz="1000" u="sng">
                <a:solidFill>
                  <a:schemeClr val="hlink"/>
                </a:solidFill>
                <a:hlinkClick r:id="rId12"/>
              </a:rPr>
              <a:t>nefsc.esp.leads@noaa.gov</a:t>
            </a:r>
            <a:r>
              <a:rPr lang="en" sz="1000"/>
              <a:t> with any questions or comments.</a:t>
            </a:r>
            <a:endParaRPr sz="1000"/>
          </a:p>
        </p:txBody>
      </p:sp>
      <p:pic>
        <p:nvPicPr>
          <p:cNvPr id="112" name="Google Shape;112;p19"/>
          <p:cNvPicPr preferRelativeResize="0"/>
          <p:nvPr/>
        </p:nvPicPr>
        <p:blipFill>
          <a:blip r:embed="rId13">
            <a:alphaModFix/>
          </a:blip>
          <a:stretch>
            <a:fillRect/>
          </a:stretch>
        </p:blipFill>
        <p:spPr>
          <a:xfrm>
            <a:off x="4953000" y="5847700"/>
            <a:ext cx="2606049" cy="1044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 name="Shape 116"/>
        <p:cNvGrpSpPr/>
        <p:nvPr/>
      </p:nvGrpSpPr>
      <p:grpSpPr>
        <a:xfrm>
          <a:off x="0" y="0"/>
          <a:ext cx="0" cy="0"/>
          <a:chOff x="0" y="0"/>
          <a:chExt cx="0" cy="0"/>
        </a:xfrm>
      </p:grpSpPr>
      <p:sp>
        <p:nvSpPr>
          <p:cNvPr id="117" name="Google Shape;117;p20"/>
          <p:cNvSpPr txBox="1"/>
          <p:nvPr/>
        </p:nvSpPr>
        <p:spPr>
          <a:xfrm>
            <a:off x="2064725" y="993350"/>
            <a:ext cx="4665900" cy="354000"/>
          </a:xfrm>
          <a:prstGeom prst="rect">
            <a:avLst/>
          </a:prstGeom>
          <a:noFill/>
          <a:ln>
            <a:noFill/>
          </a:ln>
        </p:spPr>
        <p:txBody>
          <a:bodyPr anchorCtr="0" anchor="t" bIns="0" lIns="0" spcFirstLastPara="1" rIns="0" wrap="square" tIns="0">
            <a:spAutoFit/>
          </a:bodyPr>
          <a:lstStyle/>
          <a:p>
            <a:pPr indent="0" lvl="0" marL="0" marR="0" rtl="0" algn="l">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Black Sea Bass</a:t>
            </a:r>
            <a:r>
              <a:rPr b="1" lang="en" sz="2300">
                <a:solidFill>
                  <a:srgbClr val="01569D"/>
                </a:solidFill>
                <a:latin typeface="Arial Narrow"/>
                <a:ea typeface="Arial Narrow"/>
                <a:cs typeface="Arial Narrow"/>
                <a:sym typeface="Arial Narrow"/>
              </a:rPr>
              <a:t> (</a:t>
            </a:r>
            <a:r>
              <a:rPr b="1" i="1" lang="en" sz="2300">
                <a:solidFill>
                  <a:srgbClr val="01569D"/>
                </a:solidFill>
                <a:latin typeface="Arial Narrow"/>
                <a:ea typeface="Arial Narrow"/>
                <a:cs typeface="Arial Narrow"/>
                <a:sym typeface="Arial Narrow"/>
              </a:rPr>
              <a:t>Centropristis striata</a:t>
            </a:r>
            <a:r>
              <a:rPr b="1" lang="en" sz="2300">
                <a:solidFill>
                  <a:srgbClr val="01569D"/>
                </a:solidFill>
                <a:latin typeface="Arial Narrow"/>
                <a:ea typeface="Arial Narrow"/>
                <a:cs typeface="Arial Narrow"/>
                <a:sym typeface="Arial Narrow"/>
              </a:rPr>
              <a:t>)</a:t>
            </a:r>
            <a:endParaRPr b="0" sz="2300" u="none" cap="none" strike="noStrike">
              <a:solidFill>
                <a:srgbClr val="000000"/>
              </a:solidFill>
              <a:latin typeface="Arial"/>
              <a:ea typeface="Arial"/>
              <a:cs typeface="Arial"/>
              <a:sym typeface="Arial"/>
            </a:endParaRPr>
          </a:p>
        </p:txBody>
      </p:sp>
      <p:sp>
        <p:nvSpPr>
          <p:cNvPr id="118" name="Google Shape;118;p20"/>
          <p:cNvSpPr txBox="1"/>
          <p:nvPr/>
        </p:nvSpPr>
        <p:spPr>
          <a:xfrm>
            <a:off x="39550" y="5487450"/>
            <a:ext cx="1793400" cy="155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t/>
            </a:r>
            <a:endParaRPr sz="1100">
              <a:solidFill>
                <a:srgbClr val="14487C"/>
              </a:solidFill>
              <a:latin typeface="Arial Black"/>
              <a:ea typeface="Arial Black"/>
              <a:cs typeface="Arial Black"/>
              <a:sym typeface="Arial Black"/>
            </a:endParaRPr>
          </a:p>
          <a:p>
            <a:pPr indent="0" lvl="0" marL="0" rtl="0" algn="ctr">
              <a:lnSpc>
                <a:spcPct val="100000"/>
              </a:lnSpc>
              <a:spcBef>
                <a:spcPts val="1000"/>
              </a:spcBef>
              <a:spcAft>
                <a:spcPts val="0"/>
              </a:spcAft>
              <a:buNone/>
            </a:pPr>
            <a:r>
              <a:rPr lang="en" sz="1100">
                <a:solidFill>
                  <a:srgbClr val="14487C"/>
                </a:solidFill>
                <a:latin typeface="Arial Black"/>
                <a:ea typeface="Arial Black"/>
                <a:cs typeface="Arial Black"/>
                <a:sym typeface="Arial Black"/>
              </a:rPr>
              <a:t>BACKGROUND</a:t>
            </a:r>
            <a:endParaRPr sz="1100">
              <a:solidFill>
                <a:srgbClr val="14487C"/>
              </a:solidFill>
              <a:latin typeface="Arial Black"/>
              <a:ea typeface="Arial Black"/>
              <a:cs typeface="Arial Black"/>
              <a:sym typeface="Arial Black"/>
            </a:endParaRPr>
          </a:p>
          <a:p>
            <a:pPr indent="0" lvl="0" marL="0" rtl="0" algn="ctr">
              <a:lnSpc>
                <a:spcPct val="100000"/>
              </a:lnSpc>
              <a:spcBef>
                <a:spcPts val="0"/>
              </a:spcBef>
              <a:spcAft>
                <a:spcPts val="0"/>
              </a:spcAft>
              <a:buNone/>
            </a:pPr>
            <a:r>
              <a:t/>
            </a:r>
            <a:endParaRPr sz="1100">
              <a:solidFill>
                <a:srgbClr val="14487C"/>
              </a:solidFill>
              <a:latin typeface="Arial Black"/>
              <a:ea typeface="Arial Black"/>
              <a:cs typeface="Arial Black"/>
              <a:sym typeface="Arial Black"/>
            </a:endParaRPr>
          </a:p>
          <a:p>
            <a:pPr indent="0" lvl="0" marL="0" marR="0" rtl="0" algn="l">
              <a:lnSpc>
                <a:spcPct val="100000"/>
              </a:lnSpc>
              <a:spcBef>
                <a:spcPts val="0"/>
              </a:spcBef>
              <a:spcAft>
                <a:spcPts val="0"/>
              </a:spcAft>
              <a:buClr>
                <a:srgbClr val="000000"/>
              </a:buClr>
              <a:buSzPts val="1100"/>
              <a:buFont typeface="Arial"/>
              <a:buNone/>
            </a:pPr>
            <a:r>
              <a:rPr b="1" i="1" lang="en" sz="1100">
                <a:solidFill>
                  <a:srgbClr val="01569D"/>
                </a:solidFill>
                <a:latin typeface="Arial Narrow"/>
                <a:ea typeface="Arial Narrow"/>
                <a:cs typeface="Arial Narrow"/>
                <a:sym typeface="Arial Narrow"/>
              </a:rPr>
              <a:t>Spawning</a:t>
            </a:r>
            <a:r>
              <a:rPr i="1" lang="en" sz="1100">
                <a:solidFill>
                  <a:srgbClr val="01569D"/>
                </a:solidFill>
                <a:latin typeface="Arial Narrow"/>
                <a:ea typeface="Arial Narrow"/>
                <a:cs typeface="Arial Narrow"/>
                <a:sym typeface="Arial Narrow"/>
              </a:rPr>
              <a:t>	</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Protogynous </a:t>
            </a:r>
            <a:r>
              <a:rPr i="1" lang="en" sz="1100">
                <a:solidFill>
                  <a:srgbClr val="01569D"/>
                </a:solidFill>
                <a:latin typeface="Arial Narrow"/>
                <a:ea typeface="Arial Narrow"/>
                <a:cs typeface="Arial Narrow"/>
                <a:sym typeface="Arial Narrow"/>
              </a:rPr>
              <a:t>hermaphrodites</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strike="sngStrike">
                <a:solidFill>
                  <a:srgbClr val="01569D"/>
                </a:solidFill>
                <a:latin typeface="Arial Narrow"/>
                <a:ea typeface="Arial Narrow"/>
                <a:cs typeface="Arial Narrow"/>
                <a:sym typeface="Arial Narrow"/>
              </a:rPr>
              <a:t>April:October</a:t>
            </a:r>
            <a:endParaRPr i="1" sz="1100" strike="sngStrike">
              <a:solidFill>
                <a:srgbClr val="01569D"/>
              </a:solidFill>
              <a:latin typeface="Arial Narrow"/>
              <a:ea typeface="Arial Narrow"/>
              <a:cs typeface="Arial Narrow"/>
              <a:sym typeface="Arial Narrow"/>
            </a:endParaRPr>
          </a:p>
          <a:p>
            <a:pPr indent="0" lvl="0" marL="457200" marR="0" rtl="0" algn="l">
              <a:lnSpc>
                <a:spcPct val="100000"/>
              </a:lnSpc>
              <a:spcBef>
                <a:spcPts val="0"/>
              </a:spcBef>
              <a:spcAft>
                <a:spcPts val="0"/>
              </a:spcAft>
              <a:buNone/>
            </a:pPr>
            <a:r>
              <a:t/>
            </a:r>
            <a:endParaRPr i="1" sz="1100" strike="sngStrike">
              <a:solidFill>
                <a:srgbClr val="01569D"/>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100"/>
              <a:buFont typeface="Arial"/>
              <a:buNone/>
            </a:pPr>
            <a:r>
              <a:rPr b="1" i="1" lang="en" sz="1100">
                <a:solidFill>
                  <a:srgbClr val="01569D"/>
                </a:solidFill>
                <a:latin typeface="Arial Narrow"/>
                <a:ea typeface="Arial Narrow"/>
                <a:cs typeface="Arial Narrow"/>
                <a:sym typeface="Arial Narrow"/>
              </a:rPr>
              <a:t>Eggs</a:t>
            </a:r>
            <a:endParaRPr b="1"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Pelagic, peak densities ~30 meters</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Temperature dependent incubation</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strike="sngStrike">
                <a:solidFill>
                  <a:srgbClr val="01569D"/>
                </a:solidFill>
                <a:latin typeface="Arial Narrow"/>
                <a:ea typeface="Arial Narrow"/>
                <a:cs typeface="Arial Narrow"/>
                <a:sym typeface="Arial Narrow"/>
              </a:rPr>
              <a:t>Peak densities</a:t>
            </a:r>
            <a:r>
              <a:rPr i="1" lang="en" sz="1100" strike="sngStrike">
                <a:solidFill>
                  <a:srgbClr val="01569D"/>
                </a:solidFill>
                <a:latin typeface="Arial Narrow"/>
                <a:ea typeface="Arial Narrow"/>
                <a:cs typeface="Arial Narrow"/>
                <a:sym typeface="Arial Narrow"/>
              </a:rPr>
              <a:t> July:Sept</a:t>
            </a:r>
            <a:endParaRPr i="1" sz="1100" strike="sngStrike">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strike="sngStrike">
                <a:solidFill>
                  <a:srgbClr val="01569D"/>
                </a:solidFill>
                <a:latin typeface="Arial Narrow"/>
                <a:ea typeface="Arial Narrow"/>
                <a:cs typeface="Arial Narrow"/>
                <a:sym typeface="Arial Narrow"/>
              </a:rPr>
              <a:t>Temperature: 16-2</a:t>
            </a:r>
            <a:r>
              <a:rPr i="1" lang="en" sz="1100" strike="sngStrike">
                <a:solidFill>
                  <a:srgbClr val="01569D"/>
                </a:solidFill>
                <a:latin typeface="Arial Narrow"/>
                <a:ea typeface="Arial Narrow"/>
                <a:cs typeface="Arial Narrow"/>
                <a:sym typeface="Arial Narrow"/>
              </a:rPr>
              <a:t>2°C</a:t>
            </a:r>
            <a:endParaRPr i="1" sz="1100" strike="sngStrike">
              <a:solidFill>
                <a:srgbClr val="01569D"/>
              </a:solidFill>
              <a:latin typeface="Arial Narrow"/>
              <a:ea typeface="Arial Narrow"/>
              <a:cs typeface="Arial Narrow"/>
              <a:sym typeface="Arial Narrow"/>
            </a:endParaRPr>
          </a:p>
          <a:p>
            <a:pPr indent="0" lvl="0" marL="457200" marR="0" rtl="0" algn="l">
              <a:lnSpc>
                <a:spcPct val="100000"/>
              </a:lnSpc>
              <a:spcBef>
                <a:spcPts val="0"/>
              </a:spcBef>
              <a:spcAft>
                <a:spcPts val="0"/>
              </a:spcAft>
              <a:buNone/>
            </a:pPr>
            <a:r>
              <a:t/>
            </a:r>
            <a:endParaRPr i="1" sz="1100" strike="sngStrike">
              <a:solidFill>
                <a:srgbClr val="01569D"/>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100"/>
              <a:buFont typeface="Arial"/>
              <a:buNone/>
            </a:pPr>
            <a:r>
              <a:rPr b="1" i="1" lang="en" sz="1100">
                <a:solidFill>
                  <a:srgbClr val="01569D"/>
                </a:solidFill>
                <a:latin typeface="Arial Narrow"/>
                <a:ea typeface="Arial Narrow"/>
                <a:cs typeface="Arial Narrow"/>
                <a:sym typeface="Arial Narrow"/>
              </a:rPr>
              <a:t>Larvae</a:t>
            </a:r>
            <a:endParaRPr b="1"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Absorb yolk sac after hatching (2-6 days)</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Planktonic until reach 10-16mm</a:t>
            </a:r>
            <a:r>
              <a:rPr i="1" lang="en" sz="1100">
                <a:solidFill>
                  <a:srgbClr val="01569D"/>
                </a:solidFill>
                <a:latin typeface="Arial Narrow"/>
                <a:ea typeface="Arial Narrow"/>
                <a:cs typeface="Arial Narrow"/>
                <a:sym typeface="Arial Narrow"/>
              </a:rPr>
              <a:t> </a:t>
            </a:r>
            <a:endParaRPr i="1" sz="1100">
              <a:solidFill>
                <a:srgbClr val="01569D"/>
              </a:solidFill>
              <a:latin typeface="Arial Narrow"/>
              <a:ea typeface="Arial Narrow"/>
              <a:cs typeface="Arial Narrow"/>
              <a:sym typeface="Arial Narrow"/>
            </a:endParaRPr>
          </a:p>
          <a:p>
            <a:pPr indent="0" lvl="0" marL="457200" marR="0" rtl="0" algn="l">
              <a:lnSpc>
                <a:spcPct val="100000"/>
              </a:lnSpc>
              <a:spcBef>
                <a:spcPts val="0"/>
              </a:spcBef>
              <a:spcAft>
                <a:spcPts val="0"/>
              </a:spcAft>
              <a:buNone/>
            </a:pPr>
            <a:r>
              <a:t/>
            </a:r>
            <a:endParaRPr i="1" sz="1100">
              <a:solidFill>
                <a:srgbClr val="01569D"/>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100"/>
              <a:buFont typeface="Arial"/>
              <a:buNone/>
            </a:pPr>
            <a:r>
              <a:rPr b="1" i="1" lang="en" sz="1100">
                <a:solidFill>
                  <a:srgbClr val="01569D"/>
                </a:solidFill>
                <a:latin typeface="Arial Narrow"/>
                <a:ea typeface="Arial Narrow"/>
                <a:cs typeface="Arial Narrow"/>
                <a:sym typeface="Arial Narrow"/>
              </a:rPr>
              <a:t>Juveniles</a:t>
            </a:r>
            <a:endParaRPr b="1"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Settle  ~13-24 mm</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Growth rate: 0.32 - 1.22 mm/day during first year</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strike="sngStrike">
                <a:solidFill>
                  <a:srgbClr val="01569D"/>
                </a:solidFill>
                <a:latin typeface="Arial Narrow"/>
                <a:ea typeface="Arial Narrow"/>
                <a:cs typeface="Arial Narrow"/>
                <a:sym typeface="Arial Narrow"/>
              </a:rPr>
              <a:t>High mortality rates in first winter post-hatch</a:t>
            </a:r>
            <a:endParaRPr i="1" sz="1100" strike="sngStrike">
              <a:solidFill>
                <a:srgbClr val="01569D"/>
              </a:solidFill>
              <a:latin typeface="Arial Narrow"/>
              <a:ea typeface="Arial Narrow"/>
              <a:cs typeface="Arial Narrow"/>
              <a:sym typeface="Arial Narrow"/>
            </a:endParaRPr>
          </a:p>
          <a:p>
            <a:pPr indent="0" lvl="0" marL="457200" marR="0" rtl="0" algn="l">
              <a:lnSpc>
                <a:spcPct val="100000"/>
              </a:lnSpc>
              <a:spcBef>
                <a:spcPts val="0"/>
              </a:spcBef>
              <a:spcAft>
                <a:spcPts val="0"/>
              </a:spcAft>
              <a:buNone/>
            </a:pPr>
            <a:r>
              <a:t/>
            </a:r>
            <a:endParaRPr i="1" sz="1100" strike="sngStrike">
              <a:solidFill>
                <a:srgbClr val="01569D"/>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100"/>
              <a:buFont typeface="Arial"/>
              <a:buNone/>
            </a:pPr>
            <a:r>
              <a:rPr b="1" i="1" lang="en" sz="1100">
                <a:solidFill>
                  <a:srgbClr val="01569D"/>
                </a:solidFill>
                <a:latin typeface="Arial Narrow"/>
                <a:ea typeface="Arial Narrow"/>
                <a:cs typeface="Arial Narrow"/>
                <a:sym typeface="Arial Narrow"/>
              </a:rPr>
              <a:t>Adults</a:t>
            </a:r>
            <a:endParaRPr b="1"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Generalist benthivorous</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strike="sngStrike">
                <a:solidFill>
                  <a:srgbClr val="01569D"/>
                </a:solidFill>
                <a:latin typeface="Arial Narrow"/>
                <a:ea typeface="Arial Narrow"/>
                <a:cs typeface="Arial Narrow"/>
                <a:sym typeface="Arial Narrow"/>
              </a:rPr>
              <a:t>Maturity: age 1-3</a:t>
            </a:r>
            <a:endParaRPr i="1" sz="1100" strike="sngStrike">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Female lifespan ~ 8 years</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Male lifespan ~ 12 years</a:t>
            </a:r>
            <a:endParaRPr i="1" sz="1100">
              <a:solidFill>
                <a:srgbClr val="01569D"/>
              </a:solidFill>
              <a:latin typeface="Arial Narrow"/>
              <a:ea typeface="Arial Narrow"/>
              <a:cs typeface="Arial Narrow"/>
              <a:sym typeface="Arial Narrow"/>
            </a:endParaRPr>
          </a:p>
          <a:p>
            <a:pPr indent="0" lvl="0" marL="457200" marR="0" rtl="0" algn="l">
              <a:lnSpc>
                <a:spcPct val="100000"/>
              </a:lnSpc>
              <a:spcBef>
                <a:spcPts val="0"/>
              </a:spcBef>
              <a:spcAft>
                <a:spcPts val="0"/>
              </a:spcAft>
              <a:buNone/>
            </a:pPr>
            <a:r>
              <a:t/>
            </a:r>
            <a:endParaRPr i="1" sz="1100">
              <a:solidFill>
                <a:srgbClr val="01569D"/>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100"/>
              <a:buFont typeface="Arial"/>
              <a:buNone/>
            </a:pPr>
            <a:r>
              <a:rPr b="1" i="1" lang="en" sz="1100">
                <a:solidFill>
                  <a:srgbClr val="01569D"/>
                </a:solidFill>
                <a:latin typeface="Arial Narrow"/>
                <a:ea typeface="Arial Narrow"/>
                <a:cs typeface="Arial Narrow"/>
                <a:sym typeface="Arial Narrow"/>
              </a:rPr>
              <a:t>Habitat</a:t>
            </a:r>
            <a:endParaRPr b="1"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Optimal </a:t>
            </a:r>
            <a:r>
              <a:rPr i="1" lang="en" sz="1100">
                <a:solidFill>
                  <a:srgbClr val="01569D"/>
                </a:solidFill>
                <a:latin typeface="Arial Narrow"/>
                <a:ea typeface="Arial Narrow"/>
                <a:cs typeface="Arial Narrow"/>
                <a:sym typeface="Arial Narrow"/>
              </a:rPr>
              <a:t> temperature: 8-10 °C</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Optimal salinity: 33-35 psu</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Complex structured habitats</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Offshore in fall </a:t>
            </a:r>
            <a:endParaRPr i="1" sz="1100">
              <a:solidFill>
                <a:srgbClr val="01569D"/>
              </a:solidFill>
              <a:latin typeface="Arial Narrow"/>
              <a:ea typeface="Arial Narrow"/>
              <a:cs typeface="Arial Narrow"/>
              <a:sym typeface="Arial Narrow"/>
            </a:endParaRPr>
          </a:p>
          <a:p>
            <a:pPr indent="-161290" lvl="0" marL="320040" marR="0" rtl="0" algn="l">
              <a:lnSpc>
                <a:spcPct val="10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Inshore in spring</a:t>
            </a:r>
            <a:endParaRPr i="1" sz="1100">
              <a:solidFill>
                <a:srgbClr val="01569D"/>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100"/>
              <a:buFont typeface="Arial"/>
              <a:buNone/>
            </a:pPr>
            <a:r>
              <a:t/>
            </a:r>
            <a:endParaRPr i="1" sz="1100">
              <a:solidFill>
                <a:srgbClr val="01569D"/>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1569D"/>
              </a:solidFill>
              <a:latin typeface="Calibri"/>
              <a:ea typeface="Calibri"/>
              <a:cs typeface="Calibri"/>
              <a:sym typeface="Calibri"/>
            </a:endParaRPr>
          </a:p>
        </p:txBody>
      </p:sp>
      <p:sp>
        <p:nvSpPr>
          <p:cNvPr id="119" name="Google Shape;119;p20"/>
          <p:cNvSpPr txBox="1"/>
          <p:nvPr/>
        </p:nvSpPr>
        <p:spPr>
          <a:xfrm>
            <a:off x="1952709" y="9753600"/>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00000"/>
              </a:solidFill>
              <a:latin typeface="Arial"/>
              <a:ea typeface="Arial"/>
              <a:cs typeface="Arial"/>
              <a:sym typeface="Arial"/>
            </a:endParaRPr>
          </a:p>
        </p:txBody>
      </p:sp>
      <p:sp>
        <p:nvSpPr>
          <p:cNvPr id="120" name="Google Shape;120;p20"/>
          <p:cNvSpPr txBox="1"/>
          <p:nvPr/>
        </p:nvSpPr>
        <p:spPr>
          <a:xfrm>
            <a:off x="1952700" y="1456688"/>
            <a:ext cx="5748900" cy="400200"/>
          </a:xfrm>
          <a:prstGeom prst="rect">
            <a:avLst/>
          </a:prstGeom>
          <a:noFill/>
          <a:ln>
            <a:noFill/>
          </a:ln>
        </p:spPr>
        <p:txBody>
          <a:bodyPr anchorCtr="0" anchor="t" bIns="0" lIns="0" spcFirstLastPara="1" rIns="0" wrap="square" tIns="0">
            <a:spAutoFit/>
          </a:bodyPr>
          <a:lstStyle/>
          <a:p>
            <a:pPr indent="-311150" lvl="0" marL="457200" marR="0" rtl="0" algn="l">
              <a:lnSpc>
                <a:spcPct val="100000"/>
              </a:lnSpc>
              <a:spcBef>
                <a:spcPts val="0"/>
              </a:spcBef>
              <a:spcAft>
                <a:spcPts val="0"/>
              </a:spcAft>
              <a:buClr>
                <a:srgbClr val="01569D"/>
              </a:buClr>
              <a:buSzPts val="1300"/>
              <a:buFont typeface="Arial Narrow"/>
              <a:buChar char="●"/>
            </a:pPr>
            <a:r>
              <a:rPr b="1" lang="en" sz="1300">
                <a:solidFill>
                  <a:srgbClr val="01569D"/>
                </a:solidFill>
                <a:latin typeface="Arial Narrow"/>
                <a:ea typeface="Arial Narrow"/>
                <a:cs typeface="Arial Narrow"/>
                <a:sym typeface="Arial Narrow"/>
              </a:rPr>
              <a:t>Stock highlights: Two stocks (Mid-Atlantic, South Atlantic), shifting distribution, high value  </a:t>
            </a:r>
            <a:endParaRPr b="1" i="0" sz="2400" u="none" cap="none" strike="noStrike">
              <a:solidFill>
                <a:srgbClr val="01569D"/>
              </a:solidFill>
              <a:latin typeface="Arial Narrow"/>
              <a:ea typeface="Arial Narrow"/>
              <a:cs typeface="Arial Narrow"/>
              <a:sym typeface="Arial Narrow"/>
            </a:endParaRPr>
          </a:p>
        </p:txBody>
      </p:sp>
      <p:sp>
        <p:nvSpPr>
          <p:cNvPr id="121" name="Google Shape;121;p20"/>
          <p:cNvSpPr txBox="1"/>
          <p:nvPr/>
        </p:nvSpPr>
        <p:spPr>
          <a:xfrm>
            <a:off x="329775" y="2368975"/>
            <a:ext cx="12954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latin typeface="Arial Narrow"/>
                <a:ea typeface="Arial Narrow"/>
                <a:cs typeface="Arial Narrow"/>
                <a:sym typeface="Arial Narrow"/>
              </a:rPr>
              <a:t>Northeast </a:t>
            </a:r>
            <a:r>
              <a:rPr b="0" i="0" lang="en" sz="1400" u="none" cap="none" strike="noStrike">
                <a:solidFill>
                  <a:schemeClr val="accent5"/>
                </a:solidFill>
                <a:latin typeface="Arial Narrow"/>
                <a:ea typeface="Arial Narrow"/>
                <a:cs typeface="Arial Narrow"/>
                <a:sym typeface="Arial Narrow"/>
              </a:rPr>
              <a:t>Fisheries</a:t>
            </a:r>
            <a:r>
              <a:rPr b="0" i="0" lang="en" sz="1400" u="none" cap="none" strike="noStrike">
                <a:solidFill>
                  <a:schemeClr val="accent5"/>
                </a:solidFill>
                <a:latin typeface="Arial Narrow"/>
                <a:ea typeface="Arial Narrow"/>
                <a:cs typeface="Arial Narrow"/>
                <a:sym typeface="Arial Narrow"/>
              </a:rPr>
              <a:t> </a:t>
            </a:r>
            <a:br>
              <a:rPr b="0" i="0" lang="en" sz="1400" u="none" cap="none" strike="noStrike">
                <a:solidFill>
                  <a:schemeClr val="accent5"/>
                </a:solidFill>
                <a:latin typeface="Arial Narrow"/>
                <a:ea typeface="Arial Narrow"/>
                <a:cs typeface="Arial Narrow"/>
                <a:sym typeface="Arial Narrow"/>
              </a:rPr>
            </a:br>
            <a:r>
              <a:rPr b="0" i="0" lang="en" sz="1400" u="none" cap="none" strike="noStrike">
                <a:solidFill>
                  <a:schemeClr val="accent5"/>
                </a:solidFill>
                <a:latin typeface="Arial Narrow"/>
                <a:ea typeface="Arial Narrow"/>
                <a:cs typeface="Arial Narrow"/>
                <a:sym typeface="Arial Narrow"/>
              </a:rPr>
              <a:t>Science Center</a:t>
            </a:r>
            <a:endParaRPr b="1" i="0" sz="1400" u="none" cap="none" strike="noStrike">
              <a:solidFill>
                <a:schemeClr val="accent5"/>
              </a:solidFill>
              <a:latin typeface="Arial Narrow"/>
              <a:ea typeface="Arial Narrow"/>
              <a:cs typeface="Arial Narrow"/>
              <a:sym typeface="Arial Narrow"/>
            </a:endParaRPr>
          </a:p>
        </p:txBody>
      </p:sp>
      <p:cxnSp>
        <p:nvCxnSpPr>
          <p:cNvPr id="122" name="Google Shape;122;p20"/>
          <p:cNvCxnSpPr/>
          <p:nvPr/>
        </p:nvCxnSpPr>
        <p:spPr>
          <a:xfrm flipH="1" rot="10800000">
            <a:off x="366975" y="2299105"/>
            <a:ext cx="1221000" cy="1200"/>
          </a:xfrm>
          <a:prstGeom prst="straightConnector1">
            <a:avLst/>
          </a:prstGeom>
          <a:noFill/>
          <a:ln cap="flat" cmpd="sng" w="9525">
            <a:solidFill>
              <a:schemeClr val="accent5"/>
            </a:solidFill>
            <a:prstDash val="solid"/>
            <a:miter lim="800000"/>
            <a:headEnd len="sm" w="sm" type="none"/>
            <a:tailEnd len="sm" w="sm" type="none"/>
          </a:ln>
        </p:spPr>
      </p:cxnSp>
      <p:sp>
        <p:nvSpPr>
          <p:cNvPr id="123" name="Google Shape;123;p20"/>
          <p:cNvSpPr txBox="1"/>
          <p:nvPr/>
        </p:nvSpPr>
        <p:spPr>
          <a:xfrm>
            <a:off x="3409038" y="4825150"/>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INDICATORS</a:t>
            </a:r>
            <a:endParaRPr sz="1300">
              <a:solidFill>
                <a:srgbClr val="14487C"/>
              </a:solidFill>
              <a:latin typeface="Arial Black"/>
              <a:ea typeface="Arial Black"/>
              <a:cs typeface="Arial Black"/>
              <a:sym typeface="Arial Black"/>
            </a:endParaRPr>
          </a:p>
        </p:txBody>
      </p:sp>
      <p:sp>
        <p:nvSpPr>
          <p:cNvPr id="124" name="Google Shape;124;p20"/>
          <p:cNvSpPr txBox="1"/>
          <p:nvPr/>
        </p:nvSpPr>
        <p:spPr>
          <a:xfrm>
            <a:off x="3487675" y="1797025"/>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CONCEPTUAL MODEL</a:t>
            </a:r>
            <a:endParaRPr sz="1300">
              <a:solidFill>
                <a:srgbClr val="14487C"/>
              </a:solidFill>
              <a:latin typeface="Arial Black"/>
              <a:ea typeface="Arial Black"/>
              <a:cs typeface="Arial Black"/>
              <a:sym typeface="Arial Black"/>
            </a:endParaRPr>
          </a:p>
        </p:txBody>
      </p:sp>
      <p:pic>
        <p:nvPicPr>
          <p:cNvPr id="125" name="Google Shape;125;p20"/>
          <p:cNvPicPr preferRelativeResize="0"/>
          <p:nvPr/>
        </p:nvPicPr>
        <p:blipFill rotWithShape="1">
          <a:blip r:embed="rId4">
            <a:alphaModFix/>
          </a:blip>
          <a:srcRect b="0" l="0" r="2181" t="0"/>
          <a:stretch/>
        </p:blipFill>
        <p:spPr>
          <a:xfrm>
            <a:off x="2404262" y="2176088"/>
            <a:ext cx="4483386" cy="2578037"/>
          </a:xfrm>
          <a:prstGeom prst="rect">
            <a:avLst/>
          </a:prstGeom>
          <a:noFill/>
          <a:ln cap="flat" cmpd="sng" w="9525">
            <a:solidFill>
              <a:schemeClr val="dk1"/>
            </a:solidFill>
            <a:prstDash val="solid"/>
            <a:round/>
            <a:headEnd len="sm" w="sm" type="none"/>
            <a:tailEnd len="sm" w="sm" type="none"/>
          </a:ln>
        </p:spPr>
      </p:pic>
      <p:pic>
        <p:nvPicPr>
          <p:cNvPr id="126" name="Google Shape;126;p20"/>
          <p:cNvPicPr preferRelativeResize="0"/>
          <p:nvPr/>
        </p:nvPicPr>
        <p:blipFill>
          <a:blip r:embed="rId5">
            <a:alphaModFix/>
          </a:blip>
          <a:stretch>
            <a:fillRect/>
          </a:stretch>
        </p:blipFill>
        <p:spPr>
          <a:xfrm>
            <a:off x="5694250" y="-123725"/>
            <a:ext cx="2078150" cy="1385450"/>
          </a:xfrm>
          <a:prstGeom prst="rect">
            <a:avLst/>
          </a:prstGeom>
          <a:noFill/>
          <a:ln>
            <a:noFill/>
          </a:ln>
        </p:spPr>
      </p:pic>
      <p:pic>
        <p:nvPicPr>
          <p:cNvPr id="127" name="Google Shape;127;p20"/>
          <p:cNvPicPr preferRelativeResize="0"/>
          <p:nvPr/>
        </p:nvPicPr>
        <p:blipFill rotWithShape="1">
          <a:blip r:embed="rId6">
            <a:alphaModFix/>
          </a:blip>
          <a:srcRect b="26458" l="0" r="0" t="17781"/>
          <a:stretch/>
        </p:blipFill>
        <p:spPr>
          <a:xfrm>
            <a:off x="1897962" y="5281070"/>
            <a:ext cx="2807326" cy="910430"/>
          </a:xfrm>
          <a:prstGeom prst="rect">
            <a:avLst/>
          </a:prstGeom>
          <a:noFill/>
          <a:ln>
            <a:noFill/>
          </a:ln>
        </p:spPr>
      </p:pic>
      <p:pic>
        <p:nvPicPr>
          <p:cNvPr id="128" name="Google Shape;128;p20"/>
          <p:cNvPicPr preferRelativeResize="0"/>
          <p:nvPr/>
        </p:nvPicPr>
        <p:blipFill rotWithShape="1">
          <a:blip r:embed="rId7">
            <a:alphaModFix/>
          </a:blip>
          <a:srcRect b="24134" l="0" r="0" t="14171"/>
          <a:stretch/>
        </p:blipFill>
        <p:spPr>
          <a:xfrm>
            <a:off x="1897963" y="6191499"/>
            <a:ext cx="2807326" cy="1007353"/>
          </a:xfrm>
          <a:prstGeom prst="rect">
            <a:avLst/>
          </a:prstGeom>
          <a:noFill/>
          <a:ln>
            <a:noFill/>
          </a:ln>
        </p:spPr>
      </p:pic>
      <p:pic>
        <p:nvPicPr>
          <p:cNvPr id="129" name="Google Shape;129;p20"/>
          <p:cNvPicPr preferRelativeResize="0"/>
          <p:nvPr/>
        </p:nvPicPr>
        <p:blipFill rotWithShape="1">
          <a:blip r:embed="rId8">
            <a:alphaModFix/>
          </a:blip>
          <a:srcRect b="17723" l="0" r="0" t="9128"/>
          <a:stretch/>
        </p:blipFill>
        <p:spPr>
          <a:xfrm>
            <a:off x="1925013" y="7198841"/>
            <a:ext cx="2473800" cy="1052423"/>
          </a:xfrm>
          <a:prstGeom prst="rect">
            <a:avLst/>
          </a:prstGeom>
          <a:noFill/>
          <a:ln>
            <a:noFill/>
          </a:ln>
        </p:spPr>
      </p:pic>
      <p:pic>
        <p:nvPicPr>
          <p:cNvPr id="130" name="Google Shape;130;p20"/>
          <p:cNvPicPr preferRelativeResize="0"/>
          <p:nvPr/>
        </p:nvPicPr>
        <p:blipFill>
          <a:blip r:embed="rId9">
            <a:alphaModFix/>
          </a:blip>
          <a:stretch>
            <a:fillRect/>
          </a:stretch>
        </p:blipFill>
        <p:spPr>
          <a:xfrm>
            <a:off x="5008275" y="5101850"/>
            <a:ext cx="2362857" cy="1166100"/>
          </a:xfrm>
          <a:prstGeom prst="rect">
            <a:avLst/>
          </a:prstGeom>
          <a:noFill/>
          <a:ln>
            <a:noFill/>
          </a:ln>
        </p:spPr>
      </p:pic>
      <p:pic>
        <p:nvPicPr>
          <p:cNvPr id="131" name="Google Shape;131;p20"/>
          <p:cNvPicPr preferRelativeResize="0"/>
          <p:nvPr/>
        </p:nvPicPr>
        <p:blipFill rotWithShape="1">
          <a:blip r:embed="rId10">
            <a:alphaModFix/>
          </a:blip>
          <a:srcRect b="17138" l="0" r="0" t="15652"/>
          <a:stretch/>
        </p:blipFill>
        <p:spPr>
          <a:xfrm>
            <a:off x="5008275" y="6284905"/>
            <a:ext cx="2473800" cy="820533"/>
          </a:xfrm>
          <a:prstGeom prst="rect">
            <a:avLst/>
          </a:prstGeom>
          <a:noFill/>
          <a:ln>
            <a:noFill/>
          </a:ln>
        </p:spPr>
      </p:pic>
      <p:pic>
        <p:nvPicPr>
          <p:cNvPr id="132" name="Google Shape;132;p20"/>
          <p:cNvPicPr preferRelativeResize="0"/>
          <p:nvPr/>
        </p:nvPicPr>
        <p:blipFill rotWithShape="1">
          <a:blip r:embed="rId11">
            <a:alphaModFix/>
          </a:blip>
          <a:srcRect b="16170" l="0" r="0" t="16620"/>
          <a:stretch/>
        </p:blipFill>
        <p:spPr>
          <a:xfrm>
            <a:off x="5008275" y="7122403"/>
            <a:ext cx="2473800" cy="820534"/>
          </a:xfrm>
          <a:prstGeom prst="rect">
            <a:avLst/>
          </a:prstGeom>
          <a:noFill/>
          <a:ln>
            <a:noFill/>
          </a:ln>
        </p:spPr>
      </p:pic>
      <p:pic>
        <p:nvPicPr>
          <p:cNvPr id="133" name="Google Shape;133;p20"/>
          <p:cNvPicPr preferRelativeResize="0"/>
          <p:nvPr/>
        </p:nvPicPr>
        <p:blipFill>
          <a:blip r:embed="rId12">
            <a:alphaModFix/>
          </a:blip>
          <a:stretch>
            <a:fillRect/>
          </a:stretch>
        </p:blipFill>
        <p:spPr>
          <a:xfrm>
            <a:off x="4809338" y="7942942"/>
            <a:ext cx="2871675" cy="1793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1569D">
                <a:alpha val="0"/>
              </a:srgbClr>
            </a:gs>
            <a:gs pos="100000">
              <a:srgbClr val="01569D">
                <a:alpha val="15294"/>
              </a:srgbClr>
            </a:gs>
          </a:gsLst>
          <a:lin ang="10801400" scaled="0"/>
        </a:gradFill>
      </p:bgPr>
    </p:bg>
    <p:spTree>
      <p:nvGrpSpPr>
        <p:cNvPr id="137" name="Shape 137"/>
        <p:cNvGrpSpPr/>
        <p:nvPr/>
      </p:nvGrpSpPr>
      <p:grpSpPr>
        <a:xfrm>
          <a:off x="0" y="0"/>
          <a:ext cx="0" cy="0"/>
          <a:chOff x="0" y="0"/>
          <a:chExt cx="0" cy="0"/>
        </a:xfrm>
      </p:grpSpPr>
      <p:cxnSp>
        <p:nvCxnSpPr>
          <p:cNvPr id="138" name="Google Shape;138;p21"/>
          <p:cNvCxnSpPr/>
          <p:nvPr/>
        </p:nvCxnSpPr>
        <p:spPr>
          <a:xfrm>
            <a:off x="219450" y="9603000"/>
            <a:ext cx="7333500" cy="9000"/>
          </a:xfrm>
          <a:prstGeom prst="straightConnector1">
            <a:avLst/>
          </a:prstGeom>
          <a:noFill/>
          <a:ln cap="flat" cmpd="sng" w="19050">
            <a:solidFill>
              <a:srgbClr val="073763"/>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39" name="Google Shape;139;p21"/>
          <p:cNvSpPr txBox="1"/>
          <p:nvPr/>
        </p:nvSpPr>
        <p:spPr>
          <a:xfrm>
            <a:off x="1952709" y="9753600"/>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B5394"/>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B5394"/>
              </a:solidFill>
              <a:latin typeface="Arial"/>
              <a:ea typeface="Arial"/>
              <a:cs typeface="Arial"/>
              <a:sym typeface="Arial"/>
            </a:endParaRPr>
          </a:p>
        </p:txBody>
      </p:sp>
      <p:sp>
        <p:nvSpPr>
          <p:cNvPr id="140" name="Google Shape;140;p21"/>
          <p:cNvSpPr txBox="1"/>
          <p:nvPr/>
        </p:nvSpPr>
        <p:spPr>
          <a:xfrm>
            <a:off x="219450" y="8326713"/>
            <a:ext cx="6089700" cy="831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1100"/>
              <a:buFont typeface="Arial"/>
              <a:buNone/>
            </a:pPr>
            <a:r>
              <a:rPr lang="en" sz="1300">
                <a:solidFill>
                  <a:srgbClr val="14487C"/>
                </a:solidFill>
                <a:latin typeface="Arial Black"/>
                <a:ea typeface="Arial Black"/>
                <a:cs typeface="Arial Black"/>
                <a:sym typeface="Arial Black"/>
              </a:rPr>
              <a:t>DATA GAPS AND FUTURE RESEARCH PRIORITIES </a:t>
            </a:r>
            <a:endParaRPr sz="1300">
              <a:solidFill>
                <a:srgbClr val="14487C"/>
              </a:solidFill>
              <a:latin typeface="Arial Black"/>
              <a:ea typeface="Arial Black"/>
              <a:cs typeface="Arial Black"/>
              <a:sym typeface="Arial Black"/>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Identification of gaps in data and make recommendations for future research, data collection, and indicator methodology.</a:t>
            </a:r>
            <a:endParaRPr sz="1200">
              <a:solidFill>
                <a:schemeClr val="dk1"/>
              </a:solidFill>
              <a:latin typeface="Calibri"/>
              <a:ea typeface="Calibri"/>
              <a:cs typeface="Calibri"/>
              <a:sym typeface="Calibri"/>
            </a:endParaRPr>
          </a:p>
        </p:txBody>
      </p:sp>
      <p:grpSp>
        <p:nvGrpSpPr>
          <p:cNvPr id="141" name="Google Shape;141;p21"/>
          <p:cNvGrpSpPr/>
          <p:nvPr/>
        </p:nvGrpSpPr>
        <p:grpSpPr>
          <a:xfrm>
            <a:off x="219450" y="4558950"/>
            <a:ext cx="6089700" cy="654900"/>
            <a:chOff x="219450" y="7759350"/>
            <a:chExt cx="6089700" cy="654900"/>
          </a:xfrm>
        </p:grpSpPr>
        <p:sp>
          <p:nvSpPr>
            <p:cNvPr id="142" name="Google Shape;142;p21"/>
            <p:cNvSpPr txBox="1"/>
            <p:nvPr/>
          </p:nvSpPr>
          <p:spPr>
            <a:xfrm>
              <a:off x="219450" y="7759350"/>
              <a:ext cx="42786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l">
                <a:lnSpc>
                  <a:spcPct val="120000"/>
                </a:lnSpc>
                <a:spcBef>
                  <a:spcPts val="600"/>
                </a:spcBef>
                <a:spcAft>
                  <a:spcPts val="0"/>
                </a:spcAft>
                <a:buNone/>
              </a:pPr>
              <a:r>
                <a:rPr lang="en" sz="1300">
                  <a:solidFill>
                    <a:srgbClr val="14487C"/>
                  </a:solidFill>
                  <a:latin typeface="Arial Black"/>
                  <a:ea typeface="Arial Black"/>
                  <a:cs typeface="Arial Black"/>
                  <a:sym typeface="Arial Black"/>
                </a:rPr>
                <a:t>MODEL CONSIDERATIONS</a:t>
              </a:r>
              <a:endParaRPr sz="1300">
                <a:solidFill>
                  <a:srgbClr val="14487C"/>
                </a:solidFill>
                <a:latin typeface="Arial Black"/>
                <a:ea typeface="Arial Black"/>
                <a:cs typeface="Arial Black"/>
                <a:sym typeface="Arial Black"/>
              </a:endParaRPr>
            </a:p>
          </p:txBody>
        </p:sp>
        <p:sp>
          <p:nvSpPr>
            <p:cNvPr id="143" name="Google Shape;143;p21"/>
            <p:cNvSpPr txBox="1"/>
            <p:nvPr/>
          </p:nvSpPr>
          <p:spPr>
            <a:xfrm>
              <a:off x="219450" y="8044950"/>
              <a:ext cx="60897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Information relevant to </a:t>
              </a:r>
              <a:r>
                <a:rPr lang="en" sz="1200">
                  <a:solidFill>
                    <a:schemeClr val="dk1"/>
                  </a:solidFill>
                  <a:latin typeface="Calibri"/>
                  <a:ea typeface="Calibri"/>
                  <a:cs typeface="Calibri"/>
                  <a:sym typeface="Calibri"/>
                </a:rPr>
                <a:t>assessment</a:t>
              </a:r>
              <a:r>
                <a:rPr lang="en" sz="1200">
                  <a:solidFill>
                    <a:schemeClr val="dk1"/>
                  </a:solidFill>
                  <a:latin typeface="Calibri"/>
                  <a:ea typeface="Calibri"/>
                  <a:cs typeface="Calibri"/>
                  <a:sym typeface="Calibri"/>
                </a:rPr>
                <a:t> model assumptions or considerations </a:t>
              </a:r>
              <a:endParaRPr sz="1200">
                <a:solidFill>
                  <a:schemeClr val="dk1"/>
                </a:solidFill>
                <a:latin typeface="Calibri"/>
                <a:ea typeface="Calibri"/>
                <a:cs typeface="Calibri"/>
                <a:sym typeface="Calibri"/>
              </a:endParaRPr>
            </a:p>
          </p:txBody>
        </p:sp>
      </p:grpSp>
      <p:sp>
        <p:nvSpPr>
          <p:cNvPr id="144" name="Google Shape;144;p21"/>
          <p:cNvSpPr txBox="1"/>
          <p:nvPr/>
        </p:nvSpPr>
        <p:spPr>
          <a:xfrm>
            <a:off x="219450" y="773700"/>
            <a:ext cx="6852000" cy="591000"/>
          </a:xfrm>
          <a:prstGeom prst="rect">
            <a:avLst/>
          </a:prstGeom>
          <a:noFill/>
          <a:ln>
            <a:noFill/>
          </a:ln>
        </p:spPr>
        <p:txBody>
          <a:bodyPr anchorCtr="0" anchor="t" bIns="91425" lIns="91425" spcFirstLastPara="1" rIns="91425" wrap="square" tIns="91425">
            <a:spAutoFit/>
          </a:bodyPr>
          <a:lstStyle/>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Moderate high in two risk elements (Climate, DistShift), which indicate high vulnerability to climate and high potential for shifting distributions</a:t>
            </a:r>
            <a:endParaRPr sz="1200">
              <a:solidFill>
                <a:schemeClr val="dk1"/>
              </a:solidFill>
              <a:latin typeface="Calibri"/>
              <a:ea typeface="Calibri"/>
              <a:cs typeface="Calibri"/>
              <a:sym typeface="Calibri"/>
            </a:endParaRPr>
          </a:p>
        </p:txBody>
      </p:sp>
      <p:sp>
        <p:nvSpPr>
          <p:cNvPr id="145" name="Google Shape;145;p21"/>
          <p:cNvSpPr txBox="1"/>
          <p:nvPr/>
        </p:nvSpPr>
        <p:spPr>
          <a:xfrm>
            <a:off x="219450" y="451463"/>
            <a:ext cx="42786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l">
              <a:lnSpc>
                <a:spcPct val="120000"/>
              </a:lnSpc>
              <a:spcBef>
                <a:spcPts val="600"/>
              </a:spcBef>
              <a:spcAft>
                <a:spcPts val="0"/>
              </a:spcAft>
              <a:buNone/>
            </a:pPr>
            <a:r>
              <a:rPr lang="en" sz="1300">
                <a:solidFill>
                  <a:srgbClr val="14487C"/>
                </a:solidFill>
                <a:latin typeface="Arial Black"/>
                <a:ea typeface="Arial Black"/>
                <a:cs typeface="Arial Black"/>
                <a:sym typeface="Arial Black"/>
              </a:rPr>
              <a:t>MANAGEMENT CONSIDERATIONS (RISK)</a:t>
            </a:r>
            <a:endParaRPr sz="1300">
              <a:solidFill>
                <a:srgbClr val="14487C"/>
              </a:solidFill>
              <a:latin typeface="Arial Black"/>
              <a:ea typeface="Arial Black"/>
              <a:cs typeface="Arial Black"/>
              <a:sym typeface="Arial Black"/>
            </a:endParaRPr>
          </a:p>
        </p:txBody>
      </p:sp>
      <p:pic>
        <p:nvPicPr>
          <p:cNvPr id="146" name="Google Shape;146;p21"/>
          <p:cNvPicPr preferRelativeResize="0"/>
          <p:nvPr/>
        </p:nvPicPr>
        <p:blipFill>
          <a:blip r:embed="rId3">
            <a:alphaModFix/>
          </a:blip>
          <a:stretch>
            <a:fillRect/>
          </a:stretch>
        </p:blipFill>
        <p:spPr>
          <a:xfrm>
            <a:off x="1264925" y="1577300"/>
            <a:ext cx="5707844" cy="2240700"/>
          </a:xfrm>
          <a:prstGeom prst="rect">
            <a:avLst/>
          </a:prstGeom>
          <a:noFill/>
          <a:ln>
            <a:noFill/>
          </a:ln>
        </p:spPr>
      </p:pic>
      <p:sp>
        <p:nvSpPr>
          <p:cNvPr id="147" name="Google Shape;147;p21"/>
          <p:cNvSpPr/>
          <p:nvPr/>
        </p:nvSpPr>
        <p:spPr>
          <a:xfrm>
            <a:off x="1275150" y="2251975"/>
            <a:ext cx="5620800" cy="123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 name="Shape 151"/>
        <p:cNvGrpSpPr/>
        <p:nvPr/>
      </p:nvGrpSpPr>
      <p:grpSpPr>
        <a:xfrm>
          <a:off x="0" y="0"/>
          <a:ext cx="0" cy="0"/>
          <a:chOff x="0" y="0"/>
          <a:chExt cx="0" cy="0"/>
        </a:xfrm>
      </p:grpSpPr>
      <p:sp>
        <p:nvSpPr>
          <p:cNvPr id="152" name="Google Shape;152;p22"/>
          <p:cNvSpPr txBox="1"/>
          <p:nvPr/>
        </p:nvSpPr>
        <p:spPr>
          <a:xfrm>
            <a:off x="2064725" y="993350"/>
            <a:ext cx="4665900" cy="354000"/>
          </a:xfrm>
          <a:prstGeom prst="rect">
            <a:avLst/>
          </a:prstGeom>
          <a:noFill/>
          <a:ln>
            <a:noFill/>
          </a:ln>
        </p:spPr>
        <p:txBody>
          <a:bodyPr anchorCtr="0" anchor="t" bIns="0" lIns="0" spcFirstLastPara="1" rIns="0" wrap="square" tIns="0">
            <a:spAutoFit/>
          </a:bodyPr>
          <a:lstStyle/>
          <a:p>
            <a:pPr indent="0" lvl="0" marL="0" marR="0" rtl="0" algn="l">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Black Sea Bass (</a:t>
            </a:r>
            <a:r>
              <a:rPr b="1" i="1" lang="en" sz="2300">
                <a:solidFill>
                  <a:srgbClr val="01569D"/>
                </a:solidFill>
                <a:latin typeface="Arial Narrow"/>
                <a:ea typeface="Arial Narrow"/>
                <a:cs typeface="Arial Narrow"/>
                <a:sym typeface="Arial Narrow"/>
              </a:rPr>
              <a:t>Centropristis</a:t>
            </a:r>
            <a:r>
              <a:rPr b="1" i="1" lang="en" sz="2300">
                <a:solidFill>
                  <a:srgbClr val="01569D"/>
                </a:solidFill>
                <a:latin typeface="Arial Narrow"/>
                <a:ea typeface="Arial Narrow"/>
                <a:cs typeface="Arial Narrow"/>
                <a:sym typeface="Arial Narrow"/>
              </a:rPr>
              <a:t> striata</a:t>
            </a:r>
            <a:r>
              <a:rPr b="1" lang="en" sz="2300">
                <a:solidFill>
                  <a:srgbClr val="01569D"/>
                </a:solidFill>
                <a:latin typeface="Arial Narrow"/>
                <a:ea typeface="Arial Narrow"/>
                <a:cs typeface="Arial Narrow"/>
                <a:sym typeface="Arial Narrow"/>
              </a:rPr>
              <a:t>)</a:t>
            </a:r>
            <a:endParaRPr b="0" sz="2300" u="none" cap="none" strike="noStrike">
              <a:solidFill>
                <a:srgbClr val="000000"/>
              </a:solidFill>
              <a:latin typeface="Arial"/>
              <a:ea typeface="Arial"/>
              <a:cs typeface="Arial"/>
              <a:sym typeface="Arial"/>
            </a:endParaRPr>
          </a:p>
        </p:txBody>
      </p:sp>
      <p:sp>
        <p:nvSpPr>
          <p:cNvPr id="153" name="Google Shape;153;p22"/>
          <p:cNvSpPr txBox="1"/>
          <p:nvPr/>
        </p:nvSpPr>
        <p:spPr>
          <a:xfrm>
            <a:off x="1952709" y="9753600"/>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00000"/>
              </a:solidFill>
              <a:latin typeface="Arial"/>
              <a:ea typeface="Arial"/>
              <a:cs typeface="Arial"/>
              <a:sym typeface="Arial"/>
            </a:endParaRPr>
          </a:p>
        </p:txBody>
      </p:sp>
      <p:sp>
        <p:nvSpPr>
          <p:cNvPr id="154" name="Google Shape;154;p22"/>
          <p:cNvSpPr txBox="1"/>
          <p:nvPr/>
        </p:nvSpPr>
        <p:spPr>
          <a:xfrm>
            <a:off x="329775" y="2368975"/>
            <a:ext cx="12954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latin typeface="Arial Narrow"/>
                <a:ea typeface="Arial Narrow"/>
                <a:cs typeface="Arial Narrow"/>
                <a:sym typeface="Arial Narrow"/>
              </a:rPr>
              <a:t>Northeast </a:t>
            </a:r>
            <a:r>
              <a:rPr b="0" i="0" lang="en" sz="1400" u="none" cap="none" strike="noStrike">
                <a:solidFill>
                  <a:schemeClr val="accent5"/>
                </a:solidFill>
                <a:latin typeface="Arial Narrow"/>
                <a:ea typeface="Arial Narrow"/>
                <a:cs typeface="Arial Narrow"/>
                <a:sym typeface="Arial Narrow"/>
              </a:rPr>
              <a:t>Fisheries</a:t>
            </a:r>
            <a:r>
              <a:rPr b="0" i="0" lang="en" sz="1400" u="none" cap="none" strike="noStrike">
                <a:solidFill>
                  <a:schemeClr val="accent5"/>
                </a:solidFill>
                <a:latin typeface="Arial Narrow"/>
                <a:ea typeface="Arial Narrow"/>
                <a:cs typeface="Arial Narrow"/>
                <a:sym typeface="Arial Narrow"/>
              </a:rPr>
              <a:t> </a:t>
            </a:r>
            <a:br>
              <a:rPr b="0" i="0" lang="en" sz="1400" u="none" cap="none" strike="noStrike">
                <a:solidFill>
                  <a:schemeClr val="accent5"/>
                </a:solidFill>
                <a:latin typeface="Arial Narrow"/>
                <a:ea typeface="Arial Narrow"/>
                <a:cs typeface="Arial Narrow"/>
                <a:sym typeface="Arial Narrow"/>
              </a:rPr>
            </a:br>
            <a:r>
              <a:rPr b="0" i="0" lang="en" sz="1400" u="none" cap="none" strike="noStrike">
                <a:solidFill>
                  <a:schemeClr val="accent5"/>
                </a:solidFill>
                <a:latin typeface="Arial Narrow"/>
                <a:ea typeface="Arial Narrow"/>
                <a:cs typeface="Arial Narrow"/>
                <a:sym typeface="Arial Narrow"/>
              </a:rPr>
              <a:t>Science Center</a:t>
            </a:r>
            <a:endParaRPr b="1" i="0" sz="1400" u="none" cap="none" strike="noStrike">
              <a:solidFill>
                <a:schemeClr val="accent5"/>
              </a:solidFill>
              <a:latin typeface="Arial Narrow"/>
              <a:ea typeface="Arial Narrow"/>
              <a:cs typeface="Arial Narrow"/>
              <a:sym typeface="Arial Narrow"/>
            </a:endParaRPr>
          </a:p>
        </p:txBody>
      </p:sp>
      <p:cxnSp>
        <p:nvCxnSpPr>
          <p:cNvPr id="155" name="Google Shape;155;p22"/>
          <p:cNvCxnSpPr/>
          <p:nvPr/>
        </p:nvCxnSpPr>
        <p:spPr>
          <a:xfrm flipH="1" rot="10800000">
            <a:off x="366975" y="2299105"/>
            <a:ext cx="1221000" cy="1200"/>
          </a:xfrm>
          <a:prstGeom prst="straightConnector1">
            <a:avLst/>
          </a:prstGeom>
          <a:noFill/>
          <a:ln cap="flat" cmpd="sng" w="9525">
            <a:solidFill>
              <a:schemeClr val="accent5"/>
            </a:solidFill>
            <a:prstDash val="solid"/>
            <a:miter lim="800000"/>
            <a:headEnd len="sm" w="sm" type="none"/>
            <a:tailEnd len="sm" w="sm" type="none"/>
          </a:ln>
        </p:spPr>
      </p:cxnSp>
      <p:sp>
        <p:nvSpPr>
          <p:cNvPr id="156" name="Google Shape;156;p22"/>
          <p:cNvSpPr txBox="1"/>
          <p:nvPr/>
        </p:nvSpPr>
        <p:spPr>
          <a:xfrm>
            <a:off x="3188250" y="1796975"/>
            <a:ext cx="30510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ECOSYSTEM INFLUENCES</a:t>
            </a:r>
            <a:endParaRPr sz="1300">
              <a:solidFill>
                <a:srgbClr val="14487C"/>
              </a:solidFill>
              <a:latin typeface="Arial Black"/>
              <a:ea typeface="Arial Black"/>
              <a:cs typeface="Arial Black"/>
              <a:sym typeface="Arial Black"/>
            </a:endParaRPr>
          </a:p>
        </p:txBody>
      </p:sp>
      <p:pic>
        <p:nvPicPr>
          <p:cNvPr id="157" name="Google Shape;157;p22"/>
          <p:cNvPicPr preferRelativeResize="0"/>
          <p:nvPr/>
        </p:nvPicPr>
        <p:blipFill>
          <a:blip r:embed="rId4">
            <a:alphaModFix/>
          </a:blip>
          <a:stretch>
            <a:fillRect/>
          </a:stretch>
        </p:blipFill>
        <p:spPr>
          <a:xfrm>
            <a:off x="5694250" y="-123725"/>
            <a:ext cx="2078150" cy="1385450"/>
          </a:xfrm>
          <a:prstGeom prst="rect">
            <a:avLst/>
          </a:prstGeom>
          <a:noFill/>
          <a:ln>
            <a:noFill/>
          </a:ln>
        </p:spPr>
      </p:pic>
      <p:sp>
        <p:nvSpPr>
          <p:cNvPr id="158" name="Google Shape;158;p22"/>
          <p:cNvSpPr txBox="1"/>
          <p:nvPr/>
        </p:nvSpPr>
        <p:spPr>
          <a:xfrm>
            <a:off x="1972050" y="5879100"/>
            <a:ext cx="5483400" cy="21858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Moderate high in two risk elements (Climate, DistShift), which indicate high vulnerability to climate and high potential for shifting distributions</a:t>
            </a:r>
            <a:endParaRPr sz="1100">
              <a:solidFill>
                <a:schemeClr val="dk1"/>
              </a:solidFill>
              <a:latin typeface="Calibri"/>
              <a:ea typeface="Calibri"/>
              <a:cs typeface="Calibri"/>
              <a:sym typeface="Calibri"/>
            </a:endParaRPr>
          </a:p>
          <a:p>
            <a:pPr indent="-298450" lvl="0" marL="457200" rtl="0" algn="l">
              <a:lnSpc>
                <a:spcPct val="100000"/>
              </a:lnSpc>
              <a:spcBef>
                <a:spcPts val="8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a:t>
            </a:r>
            <a:r>
              <a:rPr lang="en" sz="1100">
                <a:solidFill>
                  <a:schemeClr val="dk1"/>
                </a:solidFill>
                <a:latin typeface="Calibri"/>
                <a:ea typeface="Calibri"/>
                <a:cs typeface="Calibri"/>
                <a:sym typeface="Calibri"/>
              </a:rPr>
              <a:t>igh risk of not achieving optimal yield due to threats to estuarine and nearshore coastal habitat/nursery grounds (EstHabitat) because BSB are estuarine dependent and their estuarine condition is poor</a:t>
            </a:r>
            <a:endParaRPr sz="1100">
              <a:solidFill>
                <a:schemeClr val="dk1"/>
              </a:solidFill>
              <a:latin typeface="Calibri"/>
              <a:ea typeface="Calibri"/>
              <a:cs typeface="Calibri"/>
              <a:sym typeface="Calibri"/>
            </a:endParaRPr>
          </a:p>
          <a:p>
            <a:pPr indent="-298450" lvl="0" marL="457200" rtl="0" algn="l">
              <a:lnSpc>
                <a:spcPct val="100000"/>
              </a:lnSpc>
              <a:spcBef>
                <a:spcPts val="8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prey availability risk (PreyA), which indicates either correlated trends in condition between BSB and their prey </a:t>
            </a:r>
            <a:r>
              <a:rPr lang="en" sz="1100">
                <a:solidFill>
                  <a:schemeClr val="dk1"/>
                </a:solidFill>
                <a:latin typeface="Calibri"/>
                <a:ea typeface="Calibri"/>
                <a:cs typeface="Calibri"/>
                <a:sym typeface="Calibri"/>
              </a:rPr>
              <a:t>or </a:t>
            </a:r>
            <a:r>
              <a:rPr lang="en" sz="1100">
                <a:solidFill>
                  <a:schemeClr val="dk1"/>
                </a:solidFill>
                <a:latin typeface="Calibri"/>
                <a:ea typeface="Calibri"/>
                <a:cs typeface="Calibri"/>
                <a:sym typeface="Calibri"/>
              </a:rPr>
              <a:t>poor fish condition and high dependence on prey with limited and declining availability</a:t>
            </a:r>
            <a:endParaRPr sz="1100">
              <a:solidFill>
                <a:schemeClr val="dk1"/>
              </a:solidFill>
              <a:latin typeface="Calibri"/>
              <a:ea typeface="Calibri"/>
              <a:cs typeface="Calibri"/>
              <a:sym typeface="Calibri"/>
            </a:endParaRPr>
          </a:p>
          <a:p>
            <a:pPr indent="-298450" lvl="0" marL="457200" rtl="0" algn="l">
              <a:lnSpc>
                <a:spcPct val="100000"/>
              </a:lnSpc>
              <a:spcBef>
                <a:spcPts val="800"/>
              </a:spcBef>
              <a:spcAft>
                <a:spcPts val="800"/>
              </a:spcAft>
              <a:buClr>
                <a:schemeClr val="dk1"/>
              </a:buClr>
              <a:buSzPts val="1100"/>
              <a:buFont typeface="Calibri"/>
              <a:buChar char="●"/>
            </a:pPr>
            <a:r>
              <a:rPr lang="en" sz="1100">
                <a:solidFill>
                  <a:schemeClr val="dk1"/>
                </a:solidFill>
                <a:latin typeface="Calibri"/>
                <a:ea typeface="Calibri"/>
                <a:cs typeface="Calibri"/>
                <a:sym typeface="Calibri"/>
              </a:rPr>
              <a:t>High risk in the recreational fishery due to inadequate control (FControl), </a:t>
            </a:r>
            <a:r>
              <a:rPr lang="en" sz="1100">
                <a:solidFill>
                  <a:schemeClr val="dk1"/>
                </a:solidFill>
                <a:latin typeface="Calibri"/>
                <a:ea typeface="Calibri"/>
                <a:cs typeface="Calibri"/>
                <a:sym typeface="Calibri"/>
              </a:rPr>
              <a:t>complexity (RegComplex)</a:t>
            </a:r>
            <a:r>
              <a:rPr lang="en" sz="1100">
                <a:solidFill>
                  <a:schemeClr val="dk1"/>
                </a:solidFill>
                <a:latin typeface="Calibri"/>
                <a:ea typeface="Calibri"/>
                <a:cs typeface="Calibri"/>
                <a:sym typeface="Calibri"/>
              </a:rPr>
              <a:t>, and spatial mismatch of stocks and management (Allocation)</a:t>
            </a:r>
            <a:endParaRPr sz="1100">
              <a:solidFill>
                <a:schemeClr val="dk1"/>
              </a:solidFill>
              <a:latin typeface="Calibri"/>
              <a:ea typeface="Calibri"/>
              <a:cs typeface="Calibri"/>
              <a:sym typeface="Calibri"/>
            </a:endParaRPr>
          </a:p>
        </p:txBody>
      </p:sp>
      <p:sp>
        <p:nvSpPr>
          <p:cNvPr id="159" name="Google Shape;159;p22"/>
          <p:cNvSpPr txBox="1"/>
          <p:nvPr/>
        </p:nvSpPr>
        <p:spPr>
          <a:xfrm>
            <a:off x="1972050" y="5556863"/>
            <a:ext cx="42786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l">
              <a:lnSpc>
                <a:spcPct val="120000"/>
              </a:lnSpc>
              <a:spcBef>
                <a:spcPts val="600"/>
              </a:spcBef>
              <a:spcAft>
                <a:spcPts val="0"/>
              </a:spcAft>
              <a:buNone/>
            </a:pPr>
            <a:r>
              <a:rPr lang="en" sz="1300">
                <a:solidFill>
                  <a:srgbClr val="14487C"/>
                </a:solidFill>
                <a:latin typeface="Arial Black"/>
                <a:ea typeface="Arial Black"/>
                <a:cs typeface="Arial Black"/>
                <a:sym typeface="Arial Black"/>
              </a:rPr>
              <a:t>MANAGEMENT CONSIDERATIONS (RISK)</a:t>
            </a:r>
            <a:endParaRPr sz="1300">
              <a:solidFill>
                <a:srgbClr val="14487C"/>
              </a:solidFill>
              <a:latin typeface="Arial Black"/>
              <a:ea typeface="Arial Black"/>
              <a:cs typeface="Arial Black"/>
              <a:sym typeface="Arial Black"/>
            </a:endParaRPr>
          </a:p>
        </p:txBody>
      </p:sp>
      <p:sp>
        <p:nvSpPr>
          <p:cNvPr id="160" name="Google Shape;160;p22"/>
          <p:cNvSpPr txBox="1"/>
          <p:nvPr/>
        </p:nvSpPr>
        <p:spPr>
          <a:xfrm>
            <a:off x="0" y="3092075"/>
            <a:ext cx="1793400" cy="2849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t/>
            </a:r>
            <a:endParaRPr sz="1100">
              <a:solidFill>
                <a:srgbClr val="14487C"/>
              </a:solidFill>
              <a:latin typeface="Arial Black"/>
              <a:ea typeface="Arial Black"/>
              <a:cs typeface="Arial Black"/>
              <a:sym typeface="Arial Black"/>
            </a:endParaRPr>
          </a:p>
          <a:p>
            <a:pPr indent="0" lvl="0" marL="0" rtl="0" algn="ctr">
              <a:lnSpc>
                <a:spcPct val="100000"/>
              </a:lnSpc>
              <a:spcBef>
                <a:spcPts val="1000"/>
              </a:spcBef>
              <a:spcAft>
                <a:spcPts val="0"/>
              </a:spcAft>
              <a:buNone/>
            </a:pPr>
            <a:r>
              <a:rPr lang="en" sz="1100">
                <a:solidFill>
                  <a:srgbClr val="14487C"/>
                </a:solidFill>
                <a:latin typeface="Arial Black"/>
                <a:ea typeface="Arial Black"/>
                <a:cs typeface="Arial Black"/>
                <a:sym typeface="Arial Black"/>
              </a:rPr>
              <a:t>HIGHLIGHTS</a:t>
            </a:r>
            <a:endParaRPr sz="1100">
              <a:solidFill>
                <a:srgbClr val="14487C"/>
              </a:solidFill>
              <a:latin typeface="Arial Black"/>
              <a:ea typeface="Arial Black"/>
              <a:cs typeface="Arial Black"/>
              <a:sym typeface="Arial Black"/>
            </a:endParaRPr>
          </a:p>
          <a:p>
            <a:pPr indent="0" lvl="0" marL="0" rtl="0" algn="l">
              <a:lnSpc>
                <a:spcPct val="80000"/>
              </a:lnSpc>
              <a:spcBef>
                <a:spcPts val="0"/>
              </a:spcBef>
              <a:spcAft>
                <a:spcPts val="0"/>
              </a:spcAft>
              <a:buNone/>
            </a:pPr>
            <a:r>
              <a:t/>
            </a:r>
            <a:endParaRPr i="1" sz="1100">
              <a:solidFill>
                <a:srgbClr val="01569D"/>
              </a:solidFill>
              <a:latin typeface="Arial Narrow"/>
              <a:ea typeface="Arial Narrow"/>
              <a:cs typeface="Arial Narrow"/>
              <a:sym typeface="Arial Narrow"/>
            </a:endParaRPr>
          </a:p>
          <a:p>
            <a:pPr indent="-161290" lvl="0" marL="32004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Two stock subunits</a:t>
            </a:r>
            <a:endParaRPr i="1" sz="1100">
              <a:solidFill>
                <a:srgbClr val="01569D"/>
              </a:solidFill>
              <a:latin typeface="Arial Narrow"/>
              <a:ea typeface="Arial Narrow"/>
              <a:cs typeface="Arial Narrow"/>
              <a:sym typeface="Arial Narrow"/>
            </a:endParaRPr>
          </a:p>
          <a:p>
            <a:pPr indent="-161290" lvl="0" marL="32004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Shifting distribution</a:t>
            </a:r>
            <a:endParaRPr i="1" sz="1100">
              <a:solidFill>
                <a:srgbClr val="01569D"/>
              </a:solidFill>
              <a:latin typeface="Arial Narrow"/>
              <a:ea typeface="Arial Narrow"/>
              <a:cs typeface="Arial Narrow"/>
              <a:sym typeface="Arial Narrow"/>
            </a:endParaRPr>
          </a:p>
          <a:p>
            <a:pPr indent="-161290" lvl="0" marL="32004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High commercial value &amp; recreational engagement</a:t>
            </a:r>
            <a:endParaRPr i="1" sz="1100">
              <a:solidFill>
                <a:srgbClr val="01569D"/>
              </a:solidFill>
              <a:latin typeface="Arial Narrow"/>
              <a:ea typeface="Arial Narrow"/>
              <a:cs typeface="Arial Narrow"/>
              <a:sym typeface="Arial Narrow"/>
            </a:endParaRPr>
          </a:p>
          <a:p>
            <a:pPr indent="0" lvl="0" marL="0" rtl="0" algn="ctr">
              <a:lnSpc>
                <a:spcPct val="100000"/>
              </a:lnSpc>
              <a:spcBef>
                <a:spcPts val="1000"/>
              </a:spcBef>
              <a:spcAft>
                <a:spcPts val="0"/>
              </a:spcAft>
              <a:buNone/>
            </a:pPr>
            <a:r>
              <a:rPr lang="en" sz="1100">
                <a:solidFill>
                  <a:srgbClr val="14487C"/>
                </a:solidFill>
                <a:latin typeface="Arial Black"/>
                <a:ea typeface="Arial Black"/>
                <a:cs typeface="Arial Black"/>
                <a:sym typeface="Arial Black"/>
              </a:rPr>
              <a:t>STOCK STATUS</a:t>
            </a:r>
            <a:endParaRPr sz="1100">
              <a:solidFill>
                <a:srgbClr val="14487C"/>
              </a:solidFill>
              <a:latin typeface="Arial Black"/>
              <a:ea typeface="Arial Black"/>
              <a:cs typeface="Arial Black"/>
              <a:sym typeface="Arial Black"/>
            </a:endParaRPr>
          </a:p>
          <a:p>
            <a:pPr indent="0" lvl="0" marL="0" marR="0" rtl="0" algn="l">
              <a:lnSpc>
                <a:spcPct val="80000"/>
              </a:lnSpc>
              <a:spcBef>
                <a:spcPts val="0"/>
              </a:spcBef>
              <a:spcAft>
                <a:spcPts val="0"/>
              </a:spcAft>
              <a:buClr>
                <a:srgbClr val="000000"/>
              </a:buClr>
              <a:buSzPts val="1100"/>
              <a:buFont typeface="Arial"/>
              <a:buNone/>
            </a:pPr>
            <a:r>
              <a:rPr i="1" lang="en" sz="1100">
                <a:solidFill>
                  <a:srgbClr val="01569D"/>
                </a:solidFill>
                <a:latin typeface="Arial Narrow"/>
                <a:ea typeface="Arial Narrow"/>
                <a:cs typeface="Arial Narrow"/>
                <a:sym typeface="Arial Narrow"/>
              </a:rPr>
              <a:t>	</a:t>
            </a:r>
            <a:endParaRPr i="1" sz="1100">
              <a:solidFill>
                <a:srgbClr val="01569D"/>
              </a:solidFill>
              <a:latin typeface="Arial Narrow"/>
              <a:ea typeface="Arial Narrow"/>
              <a:cs typeface="Arial Narrow"/>
              <a:sym typeface="Arial Narrow"/>
            </a:endParaRPr>
          </a:p>
          <a:p>
            <a:pPr indent="-161290" lvl="0" marL="320040" marR="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O</a:t>
            </a:r>
            <a:r>
              <a:rPr i="1" lang="en" sz="1100">
                <a:solidFill>
                  <a:srgbClr val="01569D"/>
                </a:solidFill>
                <a:latin typeface="Arial Narrow"/>
                <a:ea typeface="Arial Narrow"/>
                <a:cs typeface="Arial Narrow"/>
                <a:sym typeface="Arial Narrow"/>
              </a:rPr>
              <a:t>verfishing is not occurring and the stock is not overfished</a:t>
            </a:r>
            <a:endParaRPr i="1" sz="1100">
              <a:solidFill>
                <a:srgbClr val="01569D"/>
              </a:solidFill>
              <a:latin typeface="Arial Narrow"/>
              <a:ea typeface="Arial Narrow"/>
              <a:cs typeface="Arial Narrow"/>
              <a:sym typeface="Arial Narrow"/>
            </a:endParaRPr>
          </a:p>
          <a:p>
            <a:pPr indent="-161290" lvl="0" marL="320040" marR="0" rtl="0" algn="l">
              <a:lnSpc>
                <a:spcPct val="80000"/>
              </a:lnSpc>
              <a:spcBef>
                <a:spcPts val="0"/>
              </a:spcBef>
              <a:spcAft>
                <a:spcPts val="0"/>
              </a:spcAft>
              <a:buClr>
                <a:srgbClr val="01569D"/>
              </a:buClr>
              <a:buSzPts val="1100"/>
              <a:buFont typeface="Arial Narrow"/>
              <a:buChar char="●"/>
            </a:pPr>
            <a:r>
              <a:rPr i="1" lang="en" sz="1100">
                <a:solidFill>
                  <a:srgbClr val="01569D"/>
                </a:solidFill>
                <a:latin typeface="Arial Narrow"/>
                <a:ea typeface="Arial Narrow"/>
                <a:cs typeface="Arial Narrow"/>
                <a:sym typeface="Arial Narrow"/>
              </a:rPr>
              <a:t>Assessment model passed peer review using high quality data with a small retrospective pattern</a:t>
            </a:r>
            <a:endParaRPr i="1" sz="1100">
              <a:solidFill>
                <a:srgbClr val="01569D"/>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100"/>
              <a:buFont typeface="Arial"/>
              <a:buNone/>
            </a:pPr>
            <a:r>
              <a:t/>
            </a:r>
            <a:endParaRPr i="1" sz="1100">
              <a:solidFill>
                <a:srgbClr val="01569D"/>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1569D"/>
              </a:solidFill>
              <a:latin typeface="Calibri"/>
              <a:ea typeface="Calibri"/>
              <a:cs typeface="Calibri"/>
              <a:sym typeface="Calibri"/>
            </a:endParaRPr>
          </a:p>
        </p:txBody>
      </p:sp>
      <p:pic>
        <p:nvPicPr>
          <p:cNvPr id="161" name="Google Shape;161;p22"/>
          <p:cNvPicPr preferRelativeResize="0"/>
          <p:nvPr/>
        </p:nvPicPr>
        <p:blipFill rotWithShape="1">
          <a:blip r:embed="rId5">
            <a:alphaModFix/>
          </a:blip>
          <a:srcRect b="33821" l="46190" r="0" t="32954"/>
          <a:stretch/>
        </p:blipFill>
        <p:spPr>
          <a:xfrm>
            <a:off x="4905925" y="7975250"/>
            <a:ext cx="2807209" cy="1753400"/>
          </a:xfrm>
          <a:prstGeom prst="rect">
            <a:avLst/>
          </a:prstGeom>
          <a:noFill/>
          <a:ln>
            <a:noFill/>
          </a:ln>
        </p:spPr>
      </p:pic>
      <p:pic>
        <p:nvPicPr>
          <p:cNvPr id="162" name="Google Shape;162;p22"/>
          <p:cNvPicPr preferRelativeResize="0"/>
          <p:nvPr/>
        </p:nvPicPr>
        <p:blipFill rotWithShape="1">
          <a:blip r:embed="rId6">
            <a:alphaModFix/>
          </a:blip>
          <a:srcRect b="37974" l="36295" r="5574" t="11454"/>
          <a:stretch/>
        </p:blipFill>
        <p:spPr>
          <a:xfrm>
            <a:off x="2064725" y="2323925"/>
            <a:ext cx="2664600" cy="3090900"/>
          </a:xfrm>
          <a:prstGeom prst="roundRect">
            <a:avLst>
              <a:gd fmla="val 16667" name="adj"/>
            </a:avLst>
          </a:prstGeom>
          <a:noFill/>
          <a:ln cap="flat" cmpd="sng" w="9525">
            <a:solidFill>
              <a:schemeClr val="dk2"/>
            </a:solidFill>
            <a:prstDash val="solid"/>
            <a:round/>
            <a:headEnd len="sm" w="sm" type="none"/>
            <a:tailEnd len="sm" w="sm" type="none"/>
          </a:ln>
        </p:spPr>
      </p:pic>
      <p:sp>
        <p:nvSpPr>
          <p:cNvPr id="163" name="Google Shape;163;p22"/>
          <p:cNvSpPr txBox="1"/>
          <p:nvPr/>
        </p:nvSpPr>
        <p:spPr>
          <a:xfrm>
            <a:off x="4961100" y="2300300"/>
            <a:ext cx="2214600" cy="2421600"/>
          </a:xfrm>
          <a:prstGeom prst="rect">
            <a:avLst/>
          </a:prstGeom>
          <a:noFill/>
          <a:ln>
            <a:noFill/>
          </a:ln>
        </p:spPr>
        <p:txBody>
          <a:bodyPr anchorCtr="0" anchor="t" bIns="91425" lIns="91425" spcFirstLastPara="1" rIns="91425" wrap="square" tIns="91425">
            <a:spAutoFit/>
          </a:bodyPr>
          <a:lstStyle/>
          <a:p>
            <a:pPr indent="-184150" lvl="0" marL="2286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Cold winter temperatures during the first year of life are associated with smaller year classes due to higher mortality</a:t>
            </a:r>
            <a:endParaRPr sz="1100">
              <a:solidFill>
                <a:schemeClr val="dk1"/>
              </a:solidFill>
              <a:latin typeface="Calibri"/>
              <a:ea typeface="Calibri"/>
              <a:cs typeface="Calibri"/>
              <a:sym typeface="Calibri"/>
            </a:endParaRPr>
          </a:p>
          <a:p>
            <a:pPr indent="-184150" lvl="0" marL="228600" rtl="0" algn="l">
              <a:lnSpc>
                <a:spcPct val="100000"/>
              </a:lnSpc>
              <a:spcBef>
                <a:spcPts val="8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Recent warm temperatures may be </a:t>
            </a:r>
            <a:r>
              <a:rPr lang="en" sz="1100">
                <a:solidFill>
                  <a:schemeClr val="dk1"/>
                </a:solidFill>
                <a:latin typeface="Calibri"/>
                <a:ea typeface="Calibri"/>
                <a:cs typeface="Calibri"/>
                <a:sym typeface="Calibri"/>
              </a:rPr>
              <a:t>promoting</a:t>
            </a:r>
            <a:r>
              <a:rPr lang="en" sz="1100">
                <a:solidFill>
                  <a:schemeClr val="dk1"/>
                </a:solidFill>
                <a:latin typeface="Calibri"/>
                <a:ea typeface="Calibri"/>
                <a:cs typeface="Calibri"/>
                <a:sym typeface="Calibri"/>
              </a:rPr>
              <a:t> migration into the Gulf of Maine</a:t>
            </a:r>
            <a:endParaRPr sz="1100">
              <a:solidFill>
                <a:schemeClr val="dk1"/>
              </a:solidFill>
              <a:latin typeface="Calibri"/>
              <a:ea typeface="Calibri"/>
              <a:cs typeface="Calibri"/>
              <a:sym typeface="Calibri"/>
            </a:endParaRPr>
          </a:p>
          <a:p>
            <a:pPr indent="-184150" lvl="0" marL="228600" rtl="0" algn="l">
              <a:lnSpc>
                <a:spcPct val="100000"/>
              </a:lnSpc>
              <a:spcBef>
                <a:spcPts val="800"/>
              </a:spcBef>
              <a:spcAft>
                <a:spcPts val="800"/>
              </a:spcAft>
              <a:buClr>
                <a:schemeClr val="dk1"/>
              </a:buClr>
              <a:buSzPts val="1100"/>
              <a:buFont typeface="Calibri"/>
              <a:buChar char="●"/>
            </a:pPr>
            <a:r>
              <a:rPr lang="en" sz="1100">
                <a:solidFill>
                  <a:schemeClr val="dk1"/>
                </a:solidFill>
                <a:latin typeface="Calibri"/>
                <a:ea typeface="Calibri"/>
                <a:cs typeface="Calibri"/>
                <a:sym typeface="Calibri"/>
              </a:rPr>
              <a:t>Cold winter temperatures reduce the amount of suitable habitat, which may lead to mixing between the northern and southern subunits</a:t>
            </a:r>
            <a:endParaRPr sz="11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1569D">
                <a:alpha val="0"/>
              </a:srgbClr>
            </a:gs>
            <a:gs pos="100000">
              <a:srgbClr val="01569D">
                <a:alpha val="15294"/>
              </a:srgbClr>
            </a:gs>
          </a:gsLst>
          <a:lin ang="10801400" scaled="0"/>
        </a:gradFill>
      </p:bgPr>
    </p:bg>
    <p:spTree>
      <p:nvGrpSpPr>
        <p:cNvPr id="167" name="Shape 167"/>
        <p:cNvGrpSpPr/>
        <p:nvPr/>
      </p:nvGrpSpPr>
      <p:grpSpPr>
        <a:xfrm>
          <a:off x="0" y="0"/>
          <a:ext cx="0" cy="0"/>
          <a:chOff x="0" y="0"/>
          <a:chExt cx="0" cy="0"/>
        </a:xfrm>
      </p:grpSpPr>
      <p:cxnSp>
        <p:nvCxnSpPr>
          <p:cNvPr id="168" name="Google Shape;168;p23"/>
          <p:cNvCxnSpPr/>
          <p:nvPr/>
        </p:nvCxnSpPr>
        <p:spPr>
          <a:xfrm>
            <a:off x="219450" y="9603000"/>
            <a:ext cx="7333500" cy="9000"/>
          </a:xfrm>
          <a:prstGeom prst="straightConnector1">
            <a:avLst/>
          </a:prstGeom>
          <a:noFill/>
          <a:ln cap="flat" cmpd="sng" w="19050">
            <a:solidFill>
              <a:srgbClr val="073763"/>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69" name="Google Shape;169;p23"/>
          <p:cNvSpPr txBox="1"/>
          <p:nvPr/>
        </p:nvSpPr>
        <p:spPr>
          <a:xfrm>
            <a:off x="1952709" y="9753600"/>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B5394"/>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B5394"/>
              </a:solidFill>
              <a:latin typeface="Arial"/>
              <a:ea typeface="Arial"/>
              <a:cs typeface="Arial"/>
              <a:sym typeface="Arial"/>
            </a:endParaRPr>
          </a:p>
        </p:txBody>
      </p:sp>
      <p:sp>
        <p:nvSpPr>
          <p:cNvPr id="170" name="Google Shape;170;p23"/>
          <p:cNvSpPr txBox="1"/>
          <p:nvPr/>
        </p:nvSpPr>
        <p:spPr>
          <a:xfrm>
            <a:off x="585200" y="8040338"/>
            <a:ext cx="6089700" cy="1496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1100"/>
              <a:buFont typeface="Arial"/>
              <a:buNone/>
            </a:pPr>
            <a:r>
              <a:rPr lang="en" sz="1300">
                <a:solidFill>
                  <a:srgbClr val="14487C"/>
                </a:solidFill>
                <a:latin typeface="Arial Black"/>
                <a:ea typeface="Arial Black"/>
                <a:cs typeface="Arial Black"/>
                <a:sym typeface="Arial Black"/>
              </a:rPr>
              <a:t>DATA GAPS AND FUTURE RESEARCH PRIORITIES </a:t>
            </a:r>
            <a:endParaRPr sz="1300">
              <a:solidFill>
                <a:srgbClr val="14487C"/>
              </a:solidFill>
              <a:latin typeface="Arial Black"/>
              <a:ea typeface="Arial Black"/>
              <a:cs typeface="Arial Black"/>
              <a:sym typeface="Arial Black"/>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Identification of gaps in data and make recommendations for future research, data collection, and indicator methodology.</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define better response variable to measure (indicator) the extent of winter mixing and the movement of northern fish to areas south of Hudson Canyon</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Do not have most recent years for SWV data</a:t>
            </a:r>
            <a:endParaRPr sz="1200">
              <a:solidFill>
                <a:schemeClr val="dk1"/>
              </a:solidFill>
              <a:latin typeface="Calibri"/>
              <a:ea typeface="Calibri"/>
              <a:cs typeface="Calibri"/>
              <a:sym typeface="Calibri"/>
            </a:endParaRPr>
          </a:p>
        </p:txBody>
      </p:sp>
      <p:grpSp>
        <p:nvGrpSpPr>
          <p:cNvPr id="171" name="Google Shape;171;p23"/>
          <p:cNvGrpSpPr/>
          <p:nvPr/>
        </p:nvGrpSpPr>
        <p:grpSpPr>
          <a:xfrm>
            <a:off x="581415" y="6410575"/>
            <a:ext cx="6636565" cy="1641002"/>
            <a:chOff x="219450" y="8140350"/>
            <a:chExt cx="6089709" cy="1641002"/>
          </a:xfrm>
        </p:grpSpPr>
        <p:sp>
          <p:nvSpPr>
            <p:cNvPr id="172" name="Google Shape;172;p23"/>
            <p:cNvSpPr txBox="1"/>
            <p:nvPr/>
          </p:nvSpPr>
          <p:spPr>
            <a:xfrm>
              <a:off x="219450" y="8140350"/>
              <a:ext cx="42786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l">
                <a:lnSpc>
                  <a:spcPct val="120000"/>
                </a:lnSpc>
                <a:spcBef>
                  <a:spcPts val="600"/>
                </a:spcBef>
                <a:spcAft>
                  <a:spcPts val="0"/>
                </a:spcAft>
                <a:buNone/>
              </a:pPr>
              <a:r>
                <a:rPr lang="en" sz="1300">
                  <a:solidFill>
                    <a:srgbClr val="14487C"/>
                  </a:solidFill>
                  <a:latin typeface="Arial Black"/>
                  <a:ea typeface="Arial Black"/>
                  <a:cs typeface="Arial Black"/>
                  <a:sym typeface="Arial Black"/>
                </a:rPr>
                <a:t>IMPORTANCE or INTERPRETATION</a:t>
              </a:r>
              <a:endParaRPr sz="1300">
                <a:solidFill>
                  <a:srgbClr val="14487C"/>
                </a:solidFill>
                <a:latin typeface="Arial Black"/>
                <a:ea typeface="Arial Black"/>
                <a:cs typeface="Arial Black"/>
                <a:sym typeface="Arial Black"/>
              </a:endParaRPr>
            </a:p>
          </p:txBody>
        </p:sp>
        <p:sp>
          <p:nvSpPr>
            <p:cNvPr id="173" name="Google Shape;173;p23"/>
            <p:cNvSpPr txBox="1"/>
            <p:nvPr/>
          </p:nvSpPr>
          <p:spPr>
            <a:xfrm>
              <a:off x="219459" y="8525252"/>
              <a:ext cx="6089700" cy="1256100"/>
            </a:xfrm>
            <a:prstGeom prst="rect">
              <a:avLst/>
            </a:prstGeom>
            <a:noFill/>
            <a:ln>
              <a:noFill/>
            </a:ln>
          </p:spPr>
          <p:txBody>
            <a:bodyPr anchorCtr="0" anchor="t" bIns="91425" lIns="91425" spcFirstLastPara="1" rIns="91425" wrap="square" tIns="91425">
              <a:spAutoFit/>
            </a:bodyPr>
            <a:lstStyle/>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Lower mean winter bottom temperature may negatively impact recruitment</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Winter shelf water volume data not available since 2021 (South) and 2019 (North) (red asterisk)</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Caveats with data sources used to create indicators</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Tie back to overwintering survival and shelf water volume/mixing concerns in original ESP</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t/>
              </a:r>
              <a:endParaRPr sz="1200">
                <a:solidFill>
                  <a:schemeClr val="dk1"/>
                </a:solidFill>
                <a:latin typeface="Calibri"/>
                <a:ea typeface="Calibri"/>
                <a:cs typeface="Calibri"/>
                <a:sym typeface="Calibri"/>
              </a:endParaRPr>
            </a:p>
          </p:txBody>
        </p:sp>
      </p:grpSp>
      <p:sp>
        <p:nvSpPr>
          <p:cNvPr id="174" name="Google Shape;174;p23"/>
          <p:cNvSpPr txBox="1"/>
          <p:nvPr/>
        </p:nvSpPr>
        <p:spPr>
          <a:xfrm>
            <a:off x="2541188" y="40275"/>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INDICATORS</a:t>
            </a:r>
            <a:endParaRPr sz="1300">
              <a:solidFill>
                <a:srgbClr val="14487C"/>
              </a:solidFill>
              <a:latin typeface="Arial Black"/>
              <a:ea typeface="Arial Black"/>
              <a:cs typeface="Arial Black"/>
              <a:sym typeface="Arial Black"/>
            </a:endParaRPr>
          </a:p>
        </p:txBody>
      </p:sp>
      <p:pic>
        <p:nvPicPr>
          <p:cNvPr id="175" name="Google Shape;175;p23"/>
          <p:cNvPicPr preferRelativeResize="0"/>
          <p:nvPr/>
        </p:nvPicPr>
        <p:blipFill rotWithShape="1">
          <a:blip r:embed="rId3">
            <a:alphaModFix/>
          </a:blip>
          <a:srcRect b="26458" l="0" r="0" t="17781"/>
          <a:stretch/>
        </p:blipFill>
        <p:spPr>
          <a:xfrm>
            <a:off x="122512" y="620020"/>
            <a:ext cx="2807326" cy="910430"/>
          </a:xfrm>
          <a:prstGeom prst="rect">
            <a:avLst/>
          </a:prstGeom>
          <a:noFill/>
          <a:ln>
            <a:noFill/>
          </a:ln>
        </p:spPr>
      </p:pic>
      <p:pic>
        <p:nvPicPr>
          <p:cNvPr id="176" name="Google Shape;176;p23"/>
          <p:cNvPicPr preferRelativeResize="0"/>
          <p:nvPr/>
        </p:nvPicPr>
        <p:blipFill rotWithShape="1">
          <a:blip r:embed="rId4">
            <a:alphaModFix/>
          </a:blip>
          <a:srcRect b="24134" l="0" r="0" t="14171"/>
          <a:stretch/>
        </p:blipFill>
        <p:spPr>
          <a:xfrm>
            <a:off x="122488" y="1543299"/>
            <a:ext cx="2807326" cy="1007353"/>
          </a:xfrm>
          <a:prstGeom prst="rect">
            <a:avLst/>
          </a:prstGeom>
          <a:noFill/>
          <a:ln>
            <a:noFill/>
          </a:ln>
        </p:spPr>
      </p:pic>
      <p:pic>
        <p:nvPicPr>
          <p:cNvPr id="177" name="Google Shape;177;p23"/>
          <p:cNvPicPr preferRelativeResize="0"/>
          <p:nvPr/>
        </p:nvPicPr>
        <p:blipFill rotWithShape="1">
          <a:blip r:embed="rId5">
            <a:alphaModFix/>
          </a:blip>
          <a:srcRect b="17723" l="0" r="0" t="9128"/>
          <a:stretch/>
        </p:blipFill>
        <p:spPr>
          <a:xfrm>
            <a:off x="84002" y="2419339"/>
            <a:ext cx="2884324" cy="1227080"/>
          </a:xfrm>
          <a:prstGeom prst="rect">
            <a:avLst/>
          </a:prstGeom>
          <a:noFill/>
          <a:ln>
            <a:noFill/>
          </a:ln>
        </p:spPr>
      </p:pic>
      <p:pic>
        <p:nvPicPr>
          <p:cNvPr id="178" name="Google Shape;178;p23"/>
          <p:cNvPicPr preferRelativeResize="0"/>
          <p:nvPr/>
        </p:nvPicPr>
        <p:blipFill>
          <a:blip r:embed="rId6">
            <a:alphaModFix/>
          </a:blip>
          <a:stretch>
            <a:fillRect/>
          </a:stretch>
        </p:blipFill>
        <p:spPr>
          <a:xfrm>
            <a:off x="147550" y="4438000"/>
            <a:ext cx="2362857" cy="1166100"/>
          </a:xfrm>
          <a:prstGeom prst="rect">
            <a:avLst/>
          </a:prstGeom>
          <a:noFill/>
          <a:ln>
            <a:noFill/>
          </a:ln>
        </p:spPr>
      </p:pic>
      <p:pic>
        <p:nvPicPr>
          <p:cNvPr id="179" name="Google Shape;179;p23"/>
          <p:cNvPicPr preferRelativeResize="0"/>
          <p:nvPr/>
        </p:nvPicPr>
        <p:blipFill rotWithShape="1">
          <a:blip r:embed="rId7">
            <a:alphaModFix/>
          </a:blip>
          <a:srcRect b="16170" l="0" r="0" t="16620"/>
          <a:stretch/>
        </p:blipFill>
        <p:spPr>
          <a:xfrm>
            <a:off x="147550" y="5433116"/>
            <a:ext cx="2473800" cy="820534"/>
          </a:xfrm>
          <a:prstGeom prst="rect">
            <a:avLst/>
          </a:prstGeom>
          <a:noFill/>
          <a:ln>
            <a:noFill/>
          </a:ln>
        </p:spPr>
      </p:pic>
      <p:pic>
        <p:nvPicPr>
          <p:cNvPr id="180" name="Google Shape;180;p23"/>
          <p:cNvPicPr preferRelativeResize="0"/>
          <p:nvPr/>
        </p:nvPicPr>
        <p:blipFill>
          <a:blip r:embed="rId8">
            <a:alphaModFix/>
          </a:blip>
          <a:stretch>
            <a:fillRect/>
          </a:stretch>
        </p:blipFill>
        <p:spPr>
          <a:xfrm>
            <a:off x="3356225" y="620013"/>
            <a:ext cx="4142233" cy="2571363"/>
          </a:xfrm>
          <a:prstGeom prst="rect">
            <a:avLst/>
          </a:prstGeom>
          <a:noFill/>
          <a:ln>
            <a:noFill/>
          </a:ln>
        </p:spPr>
      </p:pic>
      <p:pic>
        <p:nvPicPr>
          <p:cNvPr id="181" name="Google Shape;181;p23"/>
          <p:cNvPicPr preferRelativeResize="0"/>
          <p:nvPr/>
        </p:nvPicPr>
        <p:blipFill rotWithShape="1">
          <a:blip r:embed="rId9">
            <a:alphaModFix/>
          </a:blip>
          <a:srcRect b="17138" l="0" r="0" t="15652"/>
          <a:stretch/>
        </p:blipFill>
        <p:spPr>
          <a:xfrm>
            <a:off x="147550" y="3693655"/>
            <a:ext cx="2473800" cy="820533"/>
          </a:xfrm>
          <a:prstGeom prst="rect">
            <a:avLst/>
          </a:prstGeom>
          <a:noFill/>
          <a:ln>
            <a:noFill/>
          </a:ln>
        </p:spPr>
      </p:pic>
      <p:sp>
        <p:nvSpPr>
          <p:cNvPr id="182" name="Google Shape;182;p23"/>
          <p:cNvSpPr txBox="1"/>
          <p:nvPr/>
        </p:nvSpPr>
        <p:spPr>
          <a:xfrm>
            <a:off x="352788" y="163575"/>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Socioeconomic</a:t>
            </a:r>
            <a:endParaRPr sz="1300">
              <a:solidFill>
                <a:srgbClr val="14487C"/>
              </a:solidFill>
              <a:latin typeface="Arial Black"/>
              <a:ea typeface="Arial Black"/>
              <a:cs typeface="Arial Black"/>
              <a:sym typeface="Arial Black"/>
            </a:endParaRPr>
          </a:p>
        </p:txBody>
      </p:sp>
      <p:sp>
        <p:nvSpPr>
          <p:cNvPr id="183" name="Google Shape;183;p23"/>
          <p:cNvSpPr txBox="1"/>
          <p:nvPr/>
        </p:nvSpPr>
        <p:spPr>
          <a:xfrm>
            <a:off x="4754963" y="163575"/>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Ecosystem</a:t>
            </a:r>
            <a:endParaRPr sz="1300">
              <a:solidFill>
                <a:srgbClr val="14487C"/>
              </a:solidFill>
              <a:latin typeface="Arial Black"/>
              <a:ea typeface="Arial Black"/>
              <a:cs typeface="Arial Black"/>
              <a:sym typeface="Arial Black"/>
            </a:endParaRPr>
          </a:p>
        </p:txBody>
      </p:sp>
      <p:pic>
        <p:nvPicPr>
          <p:cNvPr id="184" name="Google Shape;184;p23"/>
          <p:cNvPicPr preferRelativeResize="0"/>
          <p:nvPr/>
        </p:nvPicPr>
        <p:blipFill>
          <a:blip r:embed="rId10">
            <a:alphaModFix/>
          </a:blip>
          <a:stretch>
            <a:fillRect/>
          </a:stretch>
        </p:blipFill>
        <p:spPr>
          <a:xfrm>
            <a:off x="4048126" y="4179476"/>
            <a:ext cx="3581066" cy="2685800"/>
          </a:xfrm>
          <a:prstGeom prst="rect">
            <a:avLst/>
          </a:prstGeom>
          <a:noFill/>
          <a:ln>
            <a:noFill/>
          </a:ln>
        </p:spPr>
      </p:pic>
      <p:pic>
        <p:nvPicPr>
          <p:cNvPr id="185" name="Google Shape;185;p23"/>
          <p:cNvPicPr preferRelativeResize="0"/>
          <p:nvPr/>
        </p:nvPicPr>
        <p:blipFill>
          <a:blip r:embed="rId11">
            <a:alphaModFix/>
          </a:blip>
          <a:stretch>
            <a:fillRect/>
          </a:stretch>
        </p:blipFill>
        <p:spPr>
          <a:xfrm>
            <a:off x="2959573" y="2797158"/>
            <a:ext cx="3372749" cy="185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 name="Shape 189"/>
        <p:cNvGrpSpPr/>
        <p:nvPr/>
      </p:nvGrpSpPr>
      <p:grpSpPr>
        <a:xfrm>
          <a:off x="0" y="0"/>
          <a:ext cx="0" cy="0"/>
          <a:chOff x="0" y="0"/>
          <a:chExt cx="0" cy="0"/>
        </a:xfrm>
      </p:grpSpPr>
      <p:sp>
        <p:nvSpPr>
          <p:cNvPr id="190" name="Google Shape;190;p24"/>
          <p:cNvSpPr txBox="1"/>
          <p:nvPr/>
        </p:nvSpPr>
        <p:spPr>
          <a:xfrm>
            <a:off x="2064150" y="1194388"/>
            <a:ext cx="5163600" cy="1035600"/>
          </a:xfrm>
          <a:prstGeom prst="rect">
            <a:avLst/>
          </a:prstGeom>
          <a:noFill/>
          <a:ln>
            <a:noFill/>
          </a:ln>
        </p:spPr>
        <p:txBody>
          <a:bodyPr anchorCtr="0" anchor="t" bIns="0" lIns="0" spcFirstLastPara="1" rIns="0" wrap="square" tIns="0">
            <a:spAutoFit/>
          </a:bodyPr>
          <a:lstStyle/>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Black Sea Bass (</a:t>
            </a:r>
            <a:r>
              <a:rPr b="1" i="1" lang="en" sz="2300">
                <a:solidFill>
                  <a:srgbClr val="01569D"/>
                </a:solidFill>
                <a:latin typeface="Arial Narrow"/>
                <a:ea typeface="Arial Narrow"/>
                <a:cs typeface="Arial Narrow"/>
                <a:sym typeface="Arial Narrow"/>
              </a:rPr>
              <a:t>Cent</a:t>
            </a:r>
            <a:r>
              <a:rPr b="1" i="1" lang="en" sz="2300">
                <a:solidFill>
                  <a:srgbClr val="01569D"/>
                </a:solidFill>
                <a:latin typeface="Arial Narrow"/>
                <a:ea typeface="Arial Narrow"/>
                <a:cs typeface="Arial Narrow"/>
                <a:sym typeface="Arial Narrow"/>
              </a:rPr>
              <a:t>r</a:t>
            </a:r>
            <a:r>
              <a:rPr b="1" i="1" lang="en" sz="2300">
                <a:solidFill>
                  <a:srgbClr val="01569D"/>
                </a:solidFill>
                <a:latin typeface="Arial Narrow"/>
                <a:ea typeface="Arial Narrow"/>
                <a:cs typeface="Arial Narrow"/>
                <a:sym typeface="Arial Narrow"/>
              </a:rPr>
              <a:t>opristis</a:t>
            </a:r>
            <a:r>
              <a:rPr b="1" i="1" lang="en" sz="2300">
                <a:solidFill>
                  <a:srgbClr val="01569D"/>
                </a:solidFill>
                <a:latin typeface="Arial Narrow"/>
                <a:ea typeface="Arial Narrow"/>
                <a:cs typeface="Arial Narrow"/>
                <a:sym typeface="Arial Narrow"/>
              </a:rPr>
              <a:t> striata</a:t>
            </a:r>
            <a:r>
              <a:rPr b="1" lang="en" sz="2300">
                <a:solidFill>
                  <a:srgbClr val="01569D"/>
                </a:solidFill>
                <a:latin typeface="Arial Narrow"/>
                <a:ea typeface="Arial Narrow"/>
                <a:cs typeface="Arial Narrow"/>
                <a:sym typeface="Arial Narrow"/>
              </a:rPr>
              <a:t>)</a:t>
            </a:r>
            <a:endParaRPr b="1" sz="23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2300">
                <a:solidFill>
                  <a:srgbClr val="01569D"/>
                </a:solidFill>
                <a:latin typeface="Arial Narrow"/>
                <a:ea typeface="Arial Narrow"/>
                <a:cs typeface="Arial Narrow"/>
                <a:sym typeface="Arial Narrow"/>
              </a:rPr>
              <a:t>Ecosystem &amp; Socioeconomic Report Card</a:t>
            </a:r>
            <a:endParaRPr b="1" sz="2300">
              <a:solidFill>
                <a:srgbClr val="01569D"/>
              </a:solidFill>
              <a:latin typeface="Arial Narrow"/>
              <a:ea typeface="Arial Narrow"/>
              <a:cs typeface="Arial Narrow"/>
              <a:sym typeface="Arial Narrow"/>
            </a:endParaRPr>
          </a:p>
          <a:p>
            <a:pPr indent="0" lvl="0" marL="0" marR="0" rtl="0" algn="ctr">
              <a:lnSpc>
                <a:spcPct val="107142"/>
              </a:lnSpc>
              <a:spcBef>
                <a:spcPts val="0"/>
              </a:spcBef>
              <a:spcAft>
                <a:spcPts val="0"/>
              </a:spcAft>
              <a:buClr>
                <a:srgbClr val="000000"/>
              </a:buClr>
              <a:buSzPts val="2800"/>
              <a:buFont typeface="Arial"/>
              <a:buNone/>
            </a:pPr>
            <a:r>
              <a:rPr b="1" lang="en" sz="1800">
                <a:solidFill>
                  <a:srgbClr val="01569D"/>
                </a:solidFill>
                <a:latin typeface="Arial Narrow"/>
                <a:ea typeface="Arial Narrow"/>
                <a:cs typeface="Arial Narrow"/>
                <a:sym typeface="Arial Narrow"/>
              </a:rPr>
              <a:t>March 2025</a:t>
            </a:r>
            <a:endParaRPr b="1" sz="1800">
              <a:solidFill>
                <a:srgbClr val="01569D"/>
              </a:solidFill>
              <a:latin typeface="Arial Narrow"/>
              <a:ea typeface="Arial Narrow"/>
              <a:cs typeface="Arial Narrow"/>
              <a:sym typeface="Arial Narrow"/>
            </a:endParaRPr>
          </a:p>
        </p:txBody>
      </p:sp>
      <p:sp>
        <p:nvSpPr>
          <p:cNvPr id="191" name="Google Shape;191;p24"/>
          <p:cNvSpPr txBox="1"/>
          <p:nvPr/>
        </p:nvSpPr>
        <p:spPr>
          <a:xfrm>
            <a:off x="1952709" y="9753600"/>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00000"/>
              </a:solidFill>
              <a:latin typeface="Arial"/>
              <a:ea typeface="Arial"/>
              <a:cs typeface="Arial"/>
              <a:sym typeface="Arial"/>
            </a:endParaRPr>
          </a:p>
        </p:txBody>
      </p:sp>
      <p:sp>
        <p:nvSpPr>
          <p:cNvPr id="192" name="Google Shape;192;p24"/>
          <p:cNvSpPr txBox="1"/>
          <p:nvPr/>
        </p:nvSpPr>
        <p:spPr>
          <a:xfrm>
            <a:off x="329775" y="2368975"/>
            <a:ext cx="12954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accent5"/>
                </a:solidFill>
                <a:latin typeface="Arial Narrow"/>
                <a:ea typeface="Arial Narrow"/>
                <a:cs typeface="Arial Narrow"/>
                <a:sym typeface="Arial Narrow"/>
              </a:rPr>
              <a:t>Northeast </a:t>
            </a:r>
            <a:r>
              <a:rPr b="0" i="0" lang="en" sz="1400" u="none" cap="none" strike="noStrike">
                <a:solidFill>
                  <a:schemeClr val="accent5"/>
                </a:solidFill>
                <a:latin typeface="Arial Narrow"/>
                <a:ea typeface="Arial Narrow"/>
                <a:cs typeface="Arial Narrow"/>
                <a:sym typeface="Arial Narrow"/>
              </a:rPr>
              <a:t>Fisheries</a:t>
            </a:r>
            <a:r>
              <a:rPr b="0" i="0" lang="en" sz="1400" u="none" cap="none" strike="noStrike">
                <a:solidFill>
                  <a:schemeClr val="accent5"/>
                </a:solidFill>
                <a:latin typeface="Arial Narrow"/>
                <a:ea typeface="Arial Narrow"/>
                <a:cs typeface="Arial Narrow"/>
                <a:sym typeface="Arial Narrow"/>
              </a:rPr>
              <a:t> </a:t>
            </a:r>
            <a:br>
              <a:rPr b="0" i="0" lang="en" sz="1400" u="none" cap="none" strike="noStrike">
                <a:solidFill>
                  <a:schemeClr val="accent5"/>
                </a:solidFill>
                <a:latin typeface="Arial Narrow"/>
                <a:ea typeface="Arial Narrow"/>
                <a:cs typeface="Arial Narrow"/>
                <a:sym typeface="Arial Narrow"/>
              </a:rPr>
            </a:br>
            <a:r>
              <a:rPr b="0" i="0" lang="en" sz="1400" u="none" cap="none" strike="noStrike">
                <a:solidFill>
                  <a:schemeClr val="accent5"/>
                </a:solidFill>
                <a:latin typeface="Arial Narrow"/>
                <a:ea typeface="Arial Narrow"/>
                <a:cs typeface="Arial Narrow"/>
                <a:sym typeface="Arial Narrow"/>
              </a:rPr>
              <a:t>Science Center</a:t>
            </a:r>
            <a:endParaRPr b="1" i="0" sz="1400" u="none" cap="none" strike="noStrike">
              <a:solidFill>
                <a:schemeClr val="accent5"/>
              </a:solidFill>
              <a:latin typeface="Arial Narrow"/>
              <a:ea typeface="Arial Narrow"/>
              <a:cs typeface="Arial Narrow"/>
              <a:sym typeface="Arial Narrow"/>
            </a:endParaRPr>
          </a:p>
        </p:txBody>
      </p:sp>
      <p:cxnSp>
        <p:nvCxnSpPr>
          <p:cNvPr id="193" name="Google Shape;193;p24"/>
          <p:cNvCxnSpPr/>
          <p:nvPr/>
        </p:nvCxnSpPr>
        <p:spPr>
          <a:xfrm flipH="1" rot="10800000">
            <a:off x="366975" y="2299105"/>
            <a:ext cx="1221000" cy="1200"/>
          </a:xfrm>
          <a:prstGeom prst="straightConnector1">
            <a:avLst/>
          </a:prstGeom>
          <a:noFill/>
          <a:ln cap="flat" cmpd="sng" w="9525">
            <a:solidFill>
              <a:schemeClr val="accent5"/>
            </a:solidFill>
            <a:prstDash val="solid"/>
            <a:miter lim="800000"/>
            <a:headEnd len="sm" w="sm" type="none"/>
            <a:tailEnd len="sm" w="sm" type="none"/>
          </a:ln>
        </p:spPr>
      </p:cxnSp>
      <p:sp>
        <p:nvSpPr>
          <p:cNvPr id="194" name="Google Shape;194;p24"/>
          <p:cNvSpPr txBox="1"/>
          <p:nvPr/>
        </p:nvSpPr>
        <p:spPr>
          <a:xfrm>
            <a:off x="3442250" y="2868750"/>
            <a:ext cx="30510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ECOSYSTEM INFLUENCES</a:t>
            </a:r>
            <a:endParaRPr sz="1300">
              <a:solidFill>
                <a:srgbClr val="14487C"/>
              </a:solidFill>
              <a:latin typeface="Arial Black"/>
              <a:ea typeface="Arial Black"/>
              <a:cs typeface="Arial Black"/>
              <a:sym typeface="Arial Black"/>
            </a:endParaRPr>
          </a:p>
        </p:txBody>
      </p:sp>
      <p:pic>
        <p:nvPicPr>
          <p:cNvPr id="195" name="Google Shape;195;p24"/>
          <p:cNvPicPr preferRelativeResize="0"/>
          <p:nvPr/>
        </p:nvPicPr>
        <p:blipFill>
          <a:blip r:embed="rId3">
            <a:alphaModFix/>
          </a:blip>
          <a:stretch>
            <a:fillRect/>
          </a:stretch>
        </p:blipFill>
        <p:spPr>
          <a:xfrm>
            <a:off x="5694250" y="-88775"/>
            <a:ext cx="2078150" cy="1385450"/>
          </a:xfrm>
          <a:prstGeom prst="rect">
            <a:avLst/>
          </a:prstGeom>
          <a:noFill/>
          <a:ln>
            <a:noFill/>
          </a:ln>
        </p:spPr>
      </p:pic>
      <p:sp>
        <p:nvSpPr>
          <p:cNvPr id="196" name="Google Shape;196;p24"/>
          <p:cNvSpPr txBox="1"/>
          <p:nvPr/>
        </p:nvSpPr>
        <p:spPr>
          <a:xfrm>
            <a:off x="86000" y="4496125"/>
            <a:ext cx="2496600" cy="41508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a:t>
            </a:r>
            <a:r>
              <a:rPr lang="en" sz="1100">
                <a:solidFill>
                  <a:schemeClr val="dk1"/>
                </a:solidFill>
                <a:latin typeface="Calibri"/>
                <a:ea typeface="Calibri"/>
                <a:cs typeface="Calibri"/>
                <a:sym typeface="Calibri"/>
              </a:rPr>
              <a:t>igh vulnerability to climate </a:t>
            </a:r>
            <a:endParaRPr sz="1100">
              <a:solidFill>
                <a:schemeClr val="dk1"/>
              </a:solidFill>
              <a:latin typeface="Calibri"/>
              <a:ea typeface="Calibri"/>
              <a:cs typeface="Calibri"/>
              <a:sym typeface="Calibri"/>
            </a:endParaRPr>
          </a:p>
          <a:p>
            <a:pPr indent="-298450" lvl="0" marL="457200" rtl="0" algn="l">
              <a:lnSpc>
                <a:spcPct val="100000"/>
              </a:lnSpc>
              <a:spcBef>
                <a:spcPts val="8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risk of changes to distributions; </a:t>
            </a:r>
            <a:r>
              <a:rPr lang="en" sz="1100">
                <a:solidFill>
                  <a:schemeClr val="dk1"/>
                </a:solidFill>
                <a:latin typeface="Calibri"/>
                <a:ea typeface="Calibri"/>
                <a:cs typeface="Calibri"/>
                <a:sym typeface="Calibri"/>
              </a:rPr>
              <a:t>moving north into the Gulf of Maine</a:t>
            </a:r>
            <a:endParaRPr sz="1100">
              <a:solidFill>
                <a:schemeClr val="dk1"/>
              </a:solidFill>
              <a:latin typeface="Calibri"/>
              <a:ea typeface="Calibri"/>
              <a:cs typeface="Calibri"/>
              <a:sym typeface="Calibri"/>
            </a:endParaRPr>
          </a:p>
          <a:p>
            <a:pPr indent="-298450" lvl="0" marL="457200" rtl="0" algn="l">
              <a:lnSpc>
                <a:spcPct val="100000"/>
              </a:lnSpc>
              <a:spcBef>
                <a:spcPts val="8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risk of not achieving optimal yield due to threats to estuarine habitat</a:t>
            </a:r>
            <a:endParaRPr sz="1100">
              <a:solidFill>
                <a:schemeClr val="dk1"/>
              </a:solidFill>
              <a:latin typeface="Calibri"/>
              <a:ea typeface="Calibri"/>
              <a:cs typeface="Calibri"/>
              <a:sym typeface="Calibri"/>
            </a:endParaRPr>
          </a:p>
          <a:p>
            <a:pPr indent="-298450" lvl="0" marL="457200" rtl="0" algn="l">
              <a:lnSpc>
                <a:spcPct val="100000"/>
              </a:lnSpc>
              <a:spcBef>
                <a:spcPts val="80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High prey availability risk (PreyA), which indicates either correlated trends in condition between BSB and their prey </a:t>
            </a:r>
            <a:r>
              <a:rPr lang="en" sz="1100">
                <a:solidFill>
                  <a:schemeClr val="dk1"/>
                </a:solidFill>
                <a:latin typeface="Calibri"/>
                <a:ea typeface="Calibri"/>
                <a:cs typeface="Calibri"/>
                <a:sym typeface="Calibri"/>
              </a:rPr>
              <a:t>or </a:t>
            </a:r>
            <a:r>
              <a:rPr lang="en" sz="1100">
                <a:solidFill>
                  <a:schemeClr val="dk1"/>
                </a:solidFill>
                <a:latin typeface="Calibri"/>
                <a:ea typeface="Calibri"/>
                <a:cs typeface="Calibri"/>
                <a:sym typeface="Calibri"/>
              </a:rPr>
              <a:t>poor fish condition and high dependence on prey with limited and declining availability</a:t>
            </a:r>
            <a:endParaRPr sz="1100">
              <a:solidFill>
                <a:schemeClr val="dk1"/>
              </a:solidFill>
              <a:latin typeface="Calibri"/>
              <a:ea typeface="Calibri"/>
              <a:cs typeface="Calibri"/>
              <a:sym typeface="Calibri"/>
            </a:endParaRPr>
          </a:p>
          <a:p>
            <a:pPr indent="-298450" lvl="0" marL="457200" rtl="0" algn="l">
              <a:lnSpc>
                <a:spcPct val="100000"/>
              </a:lnSpc>
              <a:spcBef>
                <a:spcPts val="800"/>
              </a:spcBef>
              <a:spcAft>
                <a:spcPts val="800"/>
              </a:spcAft>
              <a:buClr>
                <a:schemeClr val="dk1"/>
              </a:buClr>
              <a:buSzPts val="1100"/>
              <a:buFont typeface="Calibri"/>
              <a:buChar char="●"/>
            </a:pPr>
            <a:r>
              <a:rPr lang="en" sz="1100">
                <a:solidFill>
                  <a:schemeClr val="dk1"/>
                </a:solidFill>
                <a:latin typeface="Calibri"/>
                <a:ea typeface="Calibri"/>
                <a:cs typeface="Calibri"/>
                <a:sym typeface="Calibri"/>
              </a:rPr>
              <a:t>High risk to the recreational fishery due to catch exceeding Recreational Harvesting Limits in several years, </a:t>
            </a:r>
            <a:r>
              <a:rPr lang="en" sz="1100">
                <a:solidFill>
                  <a:schemeClr val="dk1"/>
                </a:solidFill>
                <a:latin typeface="Calibri"/>
                <a:ea typeface="Calibri"/>
                <a:cs typeface="Calibri"/>
                <a:sym typeface="Calibri"/>
              </a:rPr>
              <a:t>regulatory</a:t>
            </a:r>
            <a:r>
              <a:rPr lang="en" sz="1100">
                <a:solidFill>
                  <a:schemeClr val="dk1"/>
                </a:solidFill>
                <a:latin typeface="Calibri"/>
                <a:ea typeface="Calibri"/>
                <a:cs typeface="Calibri"/>
                <a:sym typeface="Calibri"/>
              </a:rPr>
              <a:t> complexity, and spatial mismatch of stocks and management </a:t>
            </a:r>
            <a:endParaRPr sz="1100">
              <a:solidFill>
                <a:schemeClr val="dk1"/>
              </a:solidFill>
              <a:latin typeface="Calibri"/>
              <a:ea typeface="Calibri"/>
              <a:cs typeface="Calibri"/>
              <a:sym typeface="Calibri"/>
            </a:endParaRPr>
          </a:p>
        </p:txBody>
      </p:sp>
      <p:sp>
        <p:nvSpPr>
          <p:cNvPr id="197" name="Google Shape;197;p24"/>
          <p:cNvSpPr txBox="1"/>
          <p:nvPr/>
        </p:nvSpPr>
        <p:spPr>
          <a:xfrm>
            <a:off x="86000" y="3631225"/>
            <a:ext cx="2235300" cy="86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HIGHLIGHTS FROM THE MID-ATLANTIC RISK </a:t>
            </a:r>
            <a:r>
              <a:rPr lang="en" sz="1300">
                <a:solidFill>
                  <a:srgbClr val="14487C"/>
                </a:solidFill>
                <a:latin typeface="Arial Black"/>
                <a:ea typeface="Arial Black"/>
                <a:cs typeface="Arial Black"/>
                <a:sym typeface="Arial Black"/>
              </a:rPr>
              <a:t>ASSESSMENT</a:t>
            </a:r>
            <a:endParaRPr sz="1300">
              <a:solidFill>
                <a:srgbClr val="14487C"/>
              </a:solidFill>
              <a:latin typeface="Arial Black"/>
              <a:ea typeface="Arial Black"/>
              <a:cs typeface="Arial Black"/>
              <a:sym typeface="Arial Black"/>
            </a:endParaRPr>
          </a:p>
        </p:txBody>
      </p:sp>
      <p:graphicFrame>
        <p:nvGraphicFramePr>
          <p:cNvPr id="198" name="Google Shape;198;p24"/>
          <p:cNvGraphicFramePr/>
          <p:nvPr/>
        </p:nvGraphicFramePr>
        <p:xfrm>
          <a:off x="2782700" y="2683825"/>
          <a:ext cx="3000000" cy="3000000"/>
        </p:xfrm>
        <a:graphic>
          <a:graphicData uri="http://schemas.openxmlformats.org/drawingml/2006/table">
            <a:tbl>
              <a:tblPr>
                <a:noFill/>
                <a:tableStyleId>{81DF19E5-8F80-466B-8479-E99F306B0E5C}</a:tableStyleId>
              </a:tblPr>
              <a:tblGrid>
                <a:gridCol w="1332950"/>
                <a:gridCol w="1115175"/>
                <a:gridCol w="2237200"/>
              </a:tblGrid>
              <a:tr h="173175">
                <a:tc>
                  <a:txBody>
                    <a:bodyPr/>
                    <a:lstStyle/>
                    <a:p>
                      <a:pPr indent="0" lvl="0" marL="0" rtl="0" algn="ctr">
                        <a:spcBef>
                          <a:spcPts val="0"/>
                        </a:spcBef>
                        <a:spcAft>
                          <a:spcPts val="0"/>
                        </a:spcAft>
                        <a:buNone/>
                      </a:pPr>
                      <a:r>
                        <a:rPr b="1" lang="en" sz="1200"/>
                        <a:t>Indicator</a:t>
                      </a:r>
                      <a:endParaRPr b="1" sz="1200"/>
                    </a:p>
                  </a:txBody>
                  <a:tcPr marT="91425" marB="91425" marR="91425" marL="91425">
                    <a:solidFill>
                      <a:schemeClr val="lt2"/>
                    </a:solidFill>
                  </a:tcPr>
                </a:tc>
                <a:tc>
                  <a:txBody>
                    <a:bodyPr/>
                    <a:lstStyle/>
                    <a:p>
                      <a:pPr indent="0" lvl="0" marL="0" rtl="0" algn="ctr">
                        <a:spcBef>
                          <a:spcPts val="0"/>
                        </a:spcBef>
                        <a:spcAft>
                          <a:spcPts val="0"/>
                        </a:spcAft>
                        <a:buNone/>
                      </a:pPr>
                      <a:r>
                        <a:rPr b="1" lang="en" sz="1200"/>
                        <a:t>Status in 2024</a:t>
                      </a:r>
                      <a:endParaRPr b="1" sz="1200"/>
                    </a:p>
                  </a:txBody>
                  <a:tcPr marT="91425" marB="91425" marR="91425" marL="91425">
                    <a:solidFill>
                      <a:schemeClr val="lt2"/>
                    </a:solidFill>
                  </a:tcPr>
                </a:tc>
                <a:tc>
                  <a:txBody>
                    <a:bodyPr/>
                    <a:lstStyle/>
                    <a:p>
                      <a:pPr indent="0" lvl="0" marL="0" rtl="0" algn="ctr">
                        <a:spcBef>
                          <a:spcPts val="0"/>
                        </a:spcBef>
                        <a:spcAft>
                          <a:spcPts val="0"/>
                        </a:spcAft>
                        <a:buNone/>
                      </a:pPr>
                      <a:r>
                        <a:rPr b="1" lang="en" sz="1200"/>
                        <a:t>Implications</a:t>
                      </a:r>
                      <a:endParaRPr b="1" sz="1200"/>
                    </a:p>
                  </a:txBody>
                  <a:tcPr marT="91425" marB="91425" marR="91425" marL="91425">
                    <a:solidFill>
                      <a:schemeClr val="lt2"/>
                    </a:solidFill>
                  </a:tcPr>
                </a:tc>
              </a:tr>
              <a:tr h="886075">
                <a:tc>
                  <a:txBody>
                    <a:bodyPr/>
                    <a:lstStyle/>
                    <a:p>
                      <a:pPr indent="0" lvl="0" marL="0" rtl="0" algn="l">
                        <a:spcBef>
                          <a:spcPts val="0"/>
                        </a:spcBef>
                        <a:spcAft>
                          <a:spcPts val="0"/>
                        </a:spcAft>
                        <a:buNone/>
                      </a:pPr>
                      <a:r>
                        <a:rPr lang="en" sz="1200"/>
                        <a:t>Mean winter bottom temperature</a:t>
                      </a:r>
                      <a:endParaRPr sz="1200"/>
                    </a:p>
                    <a:p>
                      <a:pPr indent="0" lvl="0" marL="0" rtl="0" algn="l">
                        <a:spcBef>
                          <a:spcPts val="0"/>
                        </a:spcBef>
                        <a:spcAft>
                          <a:spcPts val="0"/>
                        </a:spcAft>
                        <a:buNone/>
                      </a:pPr>
                      <a:r>
                        <a:rPr lang="en" sz="1000"/>
                        <a:t>northern region</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Cold: below 8C</a:t>
                      </a:r>
                      <a:endParaRPr sz="1000"/>
                    </a:p>
                  </a:txBody>
                  <a:tcPr marT="91425" marB="91425" marR="91425" marL="91425">
                    <a:solidFill>
                      <a:srgbClr val="F4CCCC"/>
                    </a:solidFill>
                  </a:tcPr>
                </a:tc>
                <a:tc>
                  <a:txBody>
                    <a:bodyPr/>
                    <a:lstStyle/>
                    <a:p>
                      <a:pPr indent="0" lvl="0" marL="0" rtl="0" algn="l">
                        <a:spcBef>
                          <a:spcPts val="0"/>
                        </a:spcBef>
                        <a:spcAft>
                          <a:spcPts val="800"/>
                        </a:spcAft>
                        <a:buNone/>
                      </a:pPr>
                      <a:r>
                        <a:rPr lang="en" sz="1000">
                          <a:solidFill>
                            <a:schemeClr val="dk1"/>
                          </a:solidFill>
                          <a:latin typeface="Calibri"/>
                          <a:ea typeface="Calibri"/>
                          <a:cs typeface="Calibri"/>
                          <a:sym typeface="Calibri"/>
                        </a:rPr>
                        <a:t>Cold winter temperatures may increase the mortality of </a:t>
                      </a:r>
                      <a:r>
                        <a:rPr lang="en" sz="1000">
                          <a:solidFill>
                            <a:schemeClr val="dk1"/>
                          </a:solidFill>
                          <a:latin typeface="Calibri"/>
                          <a:ea typeface="Calibri"/>
                          <a:cs typeface="Calibri"/>
                          <a:sym typeface="Calibri"/>
                        </a:rPr>
                        <a:t>young-of-the-year fish, resulting in a smaller 2023 year class</a:t>
                      </a:r>
                      <a:endParaRPr sz="1000">
                        <a:solidFill>
                          <a:schemeClr val="dk1"/>
                        </a:solidFill>
                        <a:latin typeface="Calibri"/>
                        <a:ea typeface="Calibri"/>
                        <a:cs typeface="Calibri"/>
                        <a:sym typeface="Calibri"/>
                      </a:endParaRPr>
                    </a:p>
                  </a:txBody>
                  <a:tcPr marT="91425" marB="91425" marR="91425" marL="91425">
                    <a:solidFill>
                      <a:schemeClr val="lt1"/>
                    </a:solidFill>
                  </a:tcPr>
                </a:tc>
              </a:tr>
              <a:tr h="338850">
                <a:tc>
                  <a:txBody>
                    <a:bodyPr/>
                    <a:lstStyle/>
                    <a:p>
                      <a:pPr indent="0" lvl="0" marL="0" rtl="0" algn="l">
                        <a:spcBef>
                          <a:spcPts val="0"/>
                        </a:spcBef>
                        <a:spcAft>
                          <a:spcPts val="0"/>
                        </a:spcAft>
                        <a:buNone/>
                      </a:pPr>
                      <a:r>
                        <a:rPr lang="en" sz="1200">
                          <a:solidFill>
                            <a:schemeClr val="dk1"/>
                          </a:solidFill>
                        </a:rPr>
                        <a:t>Mean winter bottom temperature</a:t>
                      </a:r>
                      <a:endParaRPr sz="12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southern region</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Neutral: above 8C</a:t>
                      </a:r>
                      <a:endParaRPr sz="1000"/>
                    </a:p>
                  </a:txBody>
                  <a:tcPr marT="91425" marB="91425" marR="91425" marL="91425">
                    <a:solidFill>
                      <a:srgbClr val="D9EAD3"/>
                    </a:solidFill>
                  </a:tcPr>
                </a:tc>
                <a:tc>
                  <a:txBody>
                    <a:bodyPr/>
                    <a:lstStyle/>
                    <a:p>
                      <a:pPr indent="0" lvl="0" marL="0" rtl="0" algn="l">
                        <a:spcBef>
                          <a:spcPts val="0"/>
                        </a:spcBef>
                        <a:spcAft>
                          <a:spcPts val="800"/>
                        </a:spcAft>
                        <a:buNone/>
                      </a:pPr>
                      <a:r>
                        <a:rPr lang="en" sz="1000">
                          <a:solidFill>
                            <a:schemeClr val="dk1"/>
                          </a:solidFill>
                          <a:latin typeface="Calibri"/>
                          <a:ea typeface="Calibri"/>
                          <a:cs typeface="Calibri"/>
                          <a:sym typeface="Calibri"/>
                        </a:rPr>
                        <a:t>Combined with cold temperatures in the northern region, may result in northern fish moving into the southern region during winter, </a:t>
                      </a:r>
                      <a:r>
                        <a:rPr lang="en" sz="1000">
                          <a:solidFill>
                            <a:schemeClr val="dk1"/>
                          </a:solidFill>
                          <a:latin typeface="Calibri"/>
                          <a:ea typeface="Calibri"/>
                          <a:cs typeface="Calibri"/>
                          <a:sym typeface="Calibri"/>
                        </a:rPr>
                        <a:t>leading to misallocation of catch between the northern and southern stock subunits</a:t>
                      </a:r>
                      <a:endParaRPr sz="1000"/>
                    </a:p>
                  </a:txBody>
                  <a:tcPr marT="91425" marB="91425" marR="91425" marL="91425">
                    <a:solidFill>
                      <a:schemeClr val="lt1"/>
                    </a:solidFill>
                  </a:tcPr>
                </a:tc>
              </a:tr>
              <a:tr h="256025">
                <a:tc>
                  <a:txBody>
                    <a:bodyPr/>
                    <a:lstStyle/>
                    <a:p>
                      <a:pPr indent="0" lvl="0" marL="0" rtl="0" algn="l">
                        <a:spcBef>
                          <a:spcPts val="0"/>
                        </a:spcBef>
                        <a:spcAft>
                          <a:spcPts val="0"/>
                        </a:spcAft>
                        <a:buNone/>
                      </a:pPr>
                      <a:r>
                        <a:rPr lang="en" sz="1200"/>
                        <a:t>Recreational trips</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000"/>
                        <a:t>High: more than 1 SD above </a:t>
                      </a:r>
                      <a:r>
                        <a:rPr lang="en" sz="1000">
                          <a:solidFill>
                            <a:schemeClr val="dk1"/>
                          </a:solidFill>
                        </a:rPr>
                        <a:t>time series average </a:t>
                      </a:r>
                      <a:endParaRPr sz="1000"/>
                    </a:p>
                  </a:txBody>
                  <a:tcPr marT="91425" marB="91425" marR="91425" marL="91425">
                    <a:solidFill>
                      <a:srgbClr val="D9EAD3"/>
                    </a:solidFill>
                  </a:tcPr>
                </a:tc>
                <a:tc>
                  <a:txBody>
                    <a:bodyPr/>
                    <a:lstStyle/>
                    <a:p>
                      <a:pPr indent="0" lvl="0" marL="0" rtl="0" algn="l">
                        <a:spcBef>
                          <a:spcPts val="0"/>
                        </a:spcBef>
                        <a:spcAft>
                          <a:spcPts val="800"/>
                        </a:spcAft>
                        <a:buNone/>
                      </a:pPr>
                      <a:r>
                        <a:rPr lang="en" sz="1000">
                          <a:solidFill>
                            <a:schemeClr val="dk1"/>
                          </a:solidFill>
                          <a:latin typeface="Calibri"/>
                          <a:ea typeface="Calibri"/>
                          <a:cs typeface="Calibri"/>
                          <a:sym typeface="Calibri"/>
                        </a:rPr>
                        <a:t>Important recreational fish</a:t>
                      </a:r>
                      <a:endParaRPr sz="1000"/>
                    </a:p>
                  </a:txBody>
                  <a:tcPr marT="91425" marB="91425" marR="91425" marL="91425">
                    <a:solidFill>
                      <a:schemeClr val="lt1"/>
                    </a:solidFill>
                  </a:tcPr>
                </a:tc>
              </a:tr>
              <a:tr h="256025">
                <a:tc>
                  <a:txBody>
                    <a:bodyPr/>
                    <a:lstStyle/>
                    <a:p>
                      <a:pPr indent="0" lvl="0" marL="0" rtl="0" algn="l">
                        <a:spcBef>
                          <a:spcPts val="0"/>
                        </a:spcBef>
                        <a:spcAft>
                          <a:spcPts val="0"/>
                        </a:spcAft>
                        <a:buNone/>
                      </a:pPr>
                      <a:r>
                        <a:rPr lang="en" sz="1200"/>
                        <a:t>Recreational catch</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000">
                          <a:solidFill>
                            <a:schemeClr val="dk1"/>
                          </a:solidFill>
                        </a:rPr>
                        <a:t>Neutral/h</a:t>
                      </a:r>
                      <a:r>
                        <a:rPr lang="en" sz="1000">
                          <a:solidFill>
                            <a:schemeClr val="dk1"/>
                          </a:solidFill>
                        </a:rPr>
                        <a:t>igh: less than 1 SD above time series average</a:t>
                      </a:r>
                      <a:endParaRPr sz="1000"/>
                    </a:p>
                  </a:txBody>
                  <a:tcPr marT="91425" marB="91425" marR="91425" marL="91425">
                    <a:solidFill>
                      <a:srgbClr val="D9EAD3"/>
                    </a:solidFill>
                  </a:tcPr>
                </a:tc>
                <a:tc>
                  <a:txBody>
                    <a:bodyPr/>
                    <a:lstStyle/>
                    <a:p>
                      <a:pPr indent="0" lvl="0" marL="0" rtl="0" algn="l">
                        <a:spcBef>
                          <a:spcPts val="0"/>
                        </a:spcBef>
                        <a:spcAft>
                          <a:spcPts val="800"/>
                        </a:spcAft>
                        <a:buClr>
                          <a:schemeClr val="dk1"/>
                        </a:buClr>
                        <a:buSzPts val="1100"/>
                        <a:buFont typeface="Arial"/>
                        <a:buNone/>
                      </a:pPr>
                      <a:r>
                        <a:rPr lang="en" sz="1000">
                          <a:solidFill>
                            <a:schemeClr val="dk1"/>
                          </a:solidFill>
                          <a:latin typeface="Calibri"/>
                          <a:ea typeface="Calibri"/>
                          <a:cs typeface="Calibri"/>
                          <a:sym typeface="Calibri"/>
                        </a:rPr>
                        <a:t>Important recreational fish</a:t>
                      </a:r>
                      <a:endParaRPr sz="1000"/>
                    </a:p>
                  </a:txBody>
                  <a:tcPr marT="91425" marB="91425" marR="91425" marL="91425">
                    <a:solidFill>
                      <a:schemeClr val="lt1"/>
                    </a:solidFill>
                  </a:tcPr>
                </a:tc>
              </a:tr>
              <a:tr h="256025">
                <a:tc>
                  <a:txBody>
                    <a:bodyPr/>
                    <a:lstStyle/>
                    <a:p>
                      <a:pPr indent="0" lvl="0" marL="0" rtl="0" algn="l">
                        <a:spcBef>
                          <a:spcPts val="0"/>
                        </a:spcBef>
                        <a:spcAft>
                          <a:spcPts val="0"/>
                        </a:spcAft>
                        <a:buNone/>
                      </a:pPr>
                      <a:r>
                        <a:rPr lang="en" sz="1200"/>
                        <a:t>Recreational landings</a:t>
                      </a:r>
                      <a:endParaRPr sz="1200"/>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Neutral/Low: </a:t>
                      </a:r>
                      <a:r>
                        <a:rPr lang="en" sz="1000">
                          <a:solidFill>
                            <a:schemeClr val="dk1"/>
                          </a:solidFill>
                        </a:rPr>
                        <a:t>less than 1 SD</a:t>
                      </a:r>
                      <a:r>
                        <a:rPr lang="en" sz="1000"/>
                        <a:t> below time series average</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en" sz="1000"/>
                        <a:t>Catch-and-release fishery</a:t>
                      </a:r>
                      <a:endParaRPr sz="1000"/>
                    </a:p>
                  </a:txBody>
                  <a:tcPr marT="91425" marB="91425" marR="91425" marL="91425">
                    <a:solidFill>
                      <a:schemeClr val="lt1"/>
                    </a:solidFill>
                  </a:tcPr>
                </a:tc>
              </a:tr>
              <a:tr h="256025">
                <a:tc>
                  <a:txBody>
                    <a:bodyPr/>
                    <a:lstStyle/>
                    <a:p>
                      <a:pPr indent="0" lvl="0" marL="0" rtl="0" algn="l">
                        <a:spcBef>
                          <a:spcPts val="0"/>
                        </a:spcBef>
                        <a:spcAft>
                          <a:spcPts val="0"/>
                        </a:spcAft>
                        <a:buNone/>
                      </a:pPr>
                      <a:r>
                        <a:rPr lang="en" sz="1200"/>
                        <a:t>Commercial catch</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High: </a:t>
                      </a:r>
                      <a:r>
                        <a:rPr lang="en" sz="1000">
                          <a:solidFill>
                            <a:schemeClr val="dk1"/>
                          </a:solidFill>
                        </a:rPr>
                        <a:t>more than 1 SD above time series average </a:t>
                      </a:r>
                      <a:endParaRPr sz="1000"/>
                    </a:p>
                  </a:txBody>
                  <a:tcPr marT="91425" marB="91425" marR="91425" marL="91425">
                    <a:lnL cap="flat" cmpd="sng" w="9525">
                      <a:solidFill>
                        <a:srgbClr val="9E9E9E"/>
                      </a:solidFill>
                      <a:prstDash val="solid"/>
                      <a:round/>
                      <a:headEnd len="sm" w="sm" type="none"/>
                      <a:tailEnd len="sm" w="sm" type="none"/>
                    </a:lnL>
                    <a:solidFill>
                      <a:srgbClr val="D9EAD3"/>
                    </a:solidFill>
                  </a:tcPr>
                </a:tc>
                <a:tc>
                  <a:txBody>
                    <a:bodyPr/>
                    <a:lstStyle/>
                    <a:p>
                      <a:pPr indent="0" lvl="0" marL="0" rtl="0" algn="l">
                        <a:spcBef>
                          <a:spcPts val="0"/>
                        </a:spcBef>
                        <a:spcAft>
                          <a:spcPts val="0"/>
                        </a:spcAft>
                        <a:buNone/>
                      </a:pPr>
                      <a:r>
                        <a:rPr lang="en" sz="1000"/>
                        <a:t>Growing commercial value of black sea bass</a:t>
                      </a:r>
                      <a:endParaRPr sz="1000"/>
                    </a:p>
                  </a:txBody>
                  <a:tcPr marT="91425" marB="91425" marR="91425" marL="91425">
                    <a:solidFill>
                      <a:schemeClr val="lt1"/>
                    </a:solidFill>
                  </a:tcPr>
                </a:tc>
              </a:tr>
              <a:tr h="100000">
                <a:tc>
                  <a:txBody>
                    <a:bodyPr/>
                    <a:lstStyle/>
                    <a:p>
                      <a:pPr indent="0" lvl="0" marL="0" rtl="0" algn="l">
                        <a:spcBef>
                          <a:spcPts val="0"/>
                        </a:spcBef>
                        <a:spcAft>
                          <a:spcPts val="0"/>
                        </a:spcAft>
                        <a:buNone/>
                      </a:pPr>
                      <a:r>
                        <a:rPr lang="en" sz="1200"/>
                        <a:t>Commercial vessels participating in fishery</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Low: more than 1 SD below time series average</a:t>
                      </a:r>
                      <a:endParaRPr sz="1000"/>
                    </a:p>
                  </a:txBody>
                  <a:tcPr marT="91425" marB="91425" marR="91425" marL="91425">
                    <a:lnL cap="flat" cmpd="sng" w="9525">
                      <a:solidFill>
                        <a:srgbClr val="9E9E9E"/>
                      </a:solidFill>
                      <a:prstDash val="solid"/>
                      <a:round/>
                      <a:headEnd len="sm" w="sm" type="none"/>
                      <a:tailEnd len="sm" w="sm" type="none"/>
                    </a:lnL>
                    <a:solidFill>
                      <a:srgbClr val="F4CCCC"/>
                    </a:solidFill>
                  </a:tcPr>
                </a:tc>
                <a:tc>
                  <a:txBody>
                    <a:bodyPr/>
                    <a:lstStyle/>
                    <a:p>
                      <a:pPr indent="0" lvl="0" marL="0" rtl="0" algn="l">
                        <a:spcBef>
                          <a:spcPts val="0"/>
                        </a:spcBef>
                        <a:spcAft>
                          <a:spcPts val="0"/>
                        </a:spcAft>
                        <a:buNone/>
                      </a:pPr>
                      <a:r>
                        <a:rPr lang="en" sz="1000"/>
                        <a:t>Black sea bass may be increasingly important for vessels that remain engaged in the fishery</a:t>
                      </a:r>
                      <a:endParaRPr sz="1000"/>
                    </a:p>
                  </a:txBody>
                  <a:tcPr marT="91425" marB="91425" marR="91425" marL="91425">
                    <a:solidFill>
                      <a:schemeClr val="lt1"/>
                    </a:solidFill>
                  </a:tcPr>
                </a:tc>
              </a:tr>
            </a:tbl>
          </a:graphicData>
        </a:graphic>
      </p:graphicFrame>
      <p:pic>
        <p:nvPicPr>
          <p:cNvPr id="199" name="Google Shape;199;p24"/>
          <p:cNvPicPr preferRelativeResize="0"/>
          <p:nvPr/>
        </p:nvPicPr>
        <p:blipFill>
          <a:blip r:embed="rId4">
            <a:alphaModFix/>
          </a:blip>
          <a:stretch>
            <a:fillRect/>
          </a:stretch>
        </p:blipFill>
        <p:spPr>
          <a:xfrm>
            <a:off x="5924550" y="8956925"/>
            <a:ext cx="1884026" cy="1164975"/>
          </a:xfrm>
          <a:prstGeom prst="rect">
            <a:avLst/>
          </a:prstGeom>
          <a:noFill/>
          <a:ln>
            <a:noFill/>
          </a:ln>
        </p:spPr>
      </p:pic>
      <p:pic>
        <p:nvPicPr>
          <p:cNvPr id="200" name="Google Shape;200;p24"/>
          <p:cNvPicPr preferRelativeResize="0"/>
          <p:nvPr/>
        </p:nvPicPr>
        <p:blipFill>
          <a:blip r:embed="rId5">
            <a:alphaModFix/>
          </a:blip>
          <a:stretch>
            <a:fillRect/>
          </a:stretch>
        </p:blipFill>
        <p:spPr>
          <a:xfrm>
            <a:off x="0" y="8370150"/>
            <a:ext cx="3819526" cy="168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1569D">
                <a:alpha val="0"/>
              </a:srgbClr>
            </a:gs>
            <a:gs pos="100000">
              <a:srgbClr val="01569D">
                <a:alpha val="15294"/>
              </a:srgbClr>
            </a:gs>
          </a:gsLst>
          <a:lin ang="10801400" scaled="0"/>
        </a:gradFill>
      </p:bgPr>
    </p:bg>
    <p:spTree>
      <p:nvGrpSpPr>
        <p:cNvPr id="204" name="Shape 204"/>
        <p:cNvGrpSpPr/>
        <p:nvPr/>
      </p:nvGrpSpPr>
      <p:grpSpPr>
        <a:xfrm>
          <a:off x="0" y="0"/>
          <a:ext cx="0" cy="0"/>
          <a:chOff x="0" y="0"/>
          <a:chExt cx="0" cy="0"/>
        </a:xfrm>
      </p:grpSpPr>
      <p:cxnSp>
        <p:nvCxnSpPr>
          <p:cNvPr id="205" name="Google Shape;205;p25"/>
          <p:cNvCxnSpPr/>
          <p:nvPr/>
        </p:nvCxnSpPr>
        <p:spPr>
          <a:xfrm>
            <a:off x="219450" y="9603000"/>
            <a:ext cx="7333500" cy="9000"/>
          </a:xfrm>
          <a:prstGeom prst="straightConnector1">
            <a:avLst/>
          </a:prstGeom>
          <a:noFill/>
          <a:ln cap="flat" cmpd="sng" w="19050">
            <a:solidFill>
              <a:srgbClr val="073763"/>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06" name="Google Shape;206;p25"/>
          <p:cNvSpPr txBox="1"/>
          <p:nvPr/>
        </p:nvSpPr>
        <p:spPr>
          <a:xfrm>
            <a:off x="1952709" y="9753600"/>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B5394"/>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B5394"/>
              </a:solidFill>
              <a:latin typeface="Arial"/>
              <a:ea typeface="Arial"/>
              <a:cs typeface="Arial"/>
              <a:sym typeface="Arial"/>
            </a:endParaRPr>
          </a:p>
        </p:txBody>
      </p:sp>
      <p:sp>
        <p:nvSpPr>
          <p:cNvPr id="207" name="Google Shape;207;p25"/>
          <p:cNvSpPr txBox="1"/>
          <p:nvPr/>
        </p:nvSpPr>
        <p:spPr>
          <a:xfrm>
            <a:off x="653025" y="7871375"/>
            <a:ext cx="4017900" cy="17361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Clr>
                <a:schemeClr val="dk1"/>
              </a:buClr>
              <a:buSzPts val="1100"/>
              <a:buFont typeface="Arial"/>
              <a:buNone/>
            </a:pPr>
            <a:r>
              <a:rPr lang="en" sz="1300">
                <a:solidFill>
                  <a:srgbClr val="14487C"/>
                </a:solidFill>
                <a:latin typeface="Arial Black"/>
                <a:ea typeface="Arial Black"/>
                <a:cs typeface="Arial Black"/>
                <a:sym typeface="Arial Black"/>
              </a:rPr>
              <a:t>DATA GAPS </a:t>
            </a:r>
            <a:r>
              <a:rPr lang="en" sz="1300">
                <a:solidFill>
                  <a:srgbClr val="14487C"/>
                </a:solidFill>
                <a:latin typeface="Arial Black"/>
                <a:ea typeface="Arial Black"/>
                <a:cs typeface="Arial Black"/>
                <a:sym typeface="Arial Black"/>
              </a:rPr>
              <a:t>AND </a:t>
            </a:r>
            <a:r>
              <a:rPr lang="en" sz="1300">
                <a:solidFill>
                  <a:srgbClr val="14487C"/>
                </a:solidFill>
                <a:latin typeface="Arial Black"/>
                <a:ea typeface="Arial Black"/>
                <a:cs typeface="Arial Black"/>
                <a:sym typeface="Arial Black"/>
              </a:rPr>
              <a:t>FUTURE RESEARCH PRIORITIES </a:t>
            </a:r>
            <a:endParaRPr sz="1300">
              <a:solidFill>
                <a:srgbClr val="14487C"/>
              </a:solidFill>
              <a:latin typeface="Arial Black"/>
              <a:ea typeface="Arial Black"/>
              <a:cs typeface="Arial Black"/>
              <a:sym typeface="Arial Black"/>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define better response variable to measure (indicator) the extent of winter mixing and the movement of northern fish to areas south of Hudson Canyon</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Do not have most recent years for SWV data</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Caveats with data sources used to create indicators</a:t>
            </a:r>
            <a:endParaRPr sz="1200">
              <a:solidFill>
                <a:schemeClr val="dk1"/>
              </a:solidFill>
              <a:latin typeface="Calibri"/>
              <a:ea typeface="Calibri"/>
              <a:cs typeface="Calibri"/>
              <a:sym typeface="Calibri"/>
            </a:endParaRPr>
          </a:p>
        </p:txBody>
      </p:sp>
      <p:sp>
        <p:nvSpPr>
          <p:cNvPr id="208" name="Google Shape;208;p25"/>
          <p:cNvSpPr txBox="1"/>
          <p:nvPr/>
        </p:nvSpPr>
        <p:spPr>
          <a:xfrm>
            <a:off x="2569838" y="451875"/>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INDICATORS</a:t>
            </a:r>
            <a:endParaRPr sz="1300">
              <a:solidFill>
                <a:srgbClr val="14487C"/>
              </a:solidFill>
              <a:latin typeface="Arial Black"/>
              <a:ea typeface="Arial Black"/>
              <a:cs typeface="Arial Black"/>
              <a:sym typeface="Arial Black"/>
            </a:endParaRPr>
          </a:p>
        </p:txBody>
      </p:sp>
      <p:pic>
        <p:nvPicPr>
          <p:cNvPr id="209" name="Google Shape;209;p25"/>
          <p:cNvPicPr preferRelativeResize="0"/>
          <p:nvPr/>
        </p:nvPicPr>
        <p:blipFill rotWithShape="1">
          <a:blip r:embed="rId4">
            <a:alphaModFix/>
          </a:blip>
          <a:srcRect b="26458" l="0" r="0" t="17781"/>
          <a:stretch/>
        </p:blipFill>
        <p:spPr>
          <a:xfrm>
            <a:off x="653024" y="1452720"/>
            <a:ext cx="2971799" cy="967958"/>
          </a:xfrm>
          <a:prstGeom prst="rect">
            <a:avLst/>
          </a:prstGeom>
          <a:noFill/>
          <a:ln>
            <a:noFill/>
          </a:ln>
        </p:spPr>
      </p:pic>
      <p:pic>
        <p:nvPicPr>
          <p:cNvPr id="210" name="Google Shape;210;p25"/>
          <p:cNvPicPr preferRelativeResize="0"/>
          <p:nvPr/>
        </p:nvPicPr>
        <p:blipFill rotWithShape="1">
          <a:blip r:embed="rId5">
            <a:alphaModFix/>
          </a:blip>
          <a:srcRect b="24134" l="0" r="0" t="14171"/>
          <a:stretch/>
        </p:blipFill>
        <p:spPr>
          <a:xfrm>
            <a:off x="653025" y="2538924"/>
            <a:ext cx="2971799" cy="1061357"/>
          </a:xfrm>
          <a:prstGeom prst="rect">
            <a:avLst/>
          </a:prstGeom>
          <a:noFill/>
          <a:ln>
            <a:noFill/>
          </a:ln>
        </p:spPr>
      </p:pic>
      <p:pic>
        <p:nvPicPr>
          <p:cNvPr id="211" name="Google Shape;211;p25"/>
          <p:cNvPicPr preferRelativeResize="0"/>
          <p:nvPr/>
        </p:nvPicPr>
        <p:blipFill rotWithShape="1">
          <a:blip r:embed="rId6">
            <a:alphaModFix/>
          </a:blip>
          <a:srcRect b="17723" l="0" r="0" t="9128"/>
          <a:stretch/>
        </p:blipFill>
        <p:spPr>
          <a:xfrm>
            <a:off x="653027" y="3718514"/>
            <a:ext cx="2971799" cy="1265138"/>
          </a:xfrm>
          <a:prstGeom prst="rect">
            <a:avLst/>
          </a:prstGeom>
          <a:noFill/>
          <a:ln>
            <a:noFill/>
          </a:ln>
        </p:spPr>
      </p:pic>
      <p:pic>
        <p:nvPicPr>
          <p:cNvPr id="212" name="Google Shape;212;p25"/>
          <p:cNvPicPr preferRelativeResize="0"/>
          <p:nvPr/>
        </p:nvPicPr>
        <p:blipFill>
          <a:blip r:embed="rId7">
            <a:alphaModFix/>
          </a:blip>
          <a:stretch>
            <a:fillRect/>
          </a:stretch>
        </p:blipFill>
        <p:spPr>
          <a:xfrm>
            <a:off x="653025" y="5121162"/>
            <a:ext cx="2971801" cy="1475994"/>
          </a:xfrm>
          <a:prstGeom prst="rect">
            <a:avLst/>
          </a:prstGeom>
          <a:noFill/>
          <a:ln>
            <a:noFill/>
          </a:ln>
        </p:spPr>
      </p:pic>
      <p:pic>
        <p:nvPicPr>
          <p:cNvPr id="213" name="Google Shape;213;p25"/>
          <p:cNvPicPr preferRelativeResize="0"/>
          <p:nvPr/>
        </p:nvPicPr>
        <p:blipFill rotWithShape="1">
          <a:blip r:embed="rId8">
            <a:alphaModFix/>
          </a:blip>
          <a:srcRect b="16170" l="0" r="0" t="16620"/>
          <a:stretch/>
        </p:blipFill>
        <p:spPr>
          <a:xfrm>
            <a:off x="653025" y="6734641"/>
            <a:ext cx="2971801" cy="990600"/>
          </a:xfrm>
          <a:prstGeom prst="rect">
            <a:avLst/>
          </a:prstGeom>
          <a:noFill/>
          <a:ln>
            <a:noFill/>
          </a:ln>
        </p:spPr>
      </p:pic>
      <p:pic>
        <p:nvPicPr>
          <p:cNvPr id="214" name="Google Shape;214;p25"/>
          <p:cNvPicPr preferRelativeResize="0"/>
          <p:nvPr/>
        </p:nvPicPr>
        <p:blipFill>
          <a:blip r:embed="rId9">
            <a:alphaModFix/>
          </a:blip>
          <a:stretch>
            <a:fillRect/>
          </a:stretch>
        </p:blipFill>
        <p:spPr>
          <a:xfrm>
            <a:off x="3753450" y="1452713"/>
            <a:ext cx="2971801" cy="1842515"/>
          </a:xfrm>
          <a:prstGeom prst="rect">
            <a:avLst/>
          </a:prstGeom>
          <a:noFill/>
          <a:ln>
            <a:noFill/>
          </a:ln>
        </p:spPr>
      </p:pic>
      <p:sp>
        <p:nvSpPr>
          <p:cNvPr id="215" name="Google Shape;215;p25"/>
          <p:cNvSpPr txBox="1"/>
          <p:nvPr/>
        </p:nvSpPr>
        <p:spPr>
          <a:xfrm>
            <a:off x="902013" y="952300"/>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Socioeconomic</a:t>
            </a:r>
            <a:endParaRPr sz="1300">
              <a:solidFill>
                <a:srgbClr val="14487C"/>
              </a:solidFill>
              <a:latin typeface="Arial Black"/>
              <a:ea typeface="Arial Black"/>
              <a:cs typeface="Arial Black"/>
              <a:sym typeface="Arial Black"/>
            </a:endParaRPr>
          </a:p>
        </p:txBody>
      </p:sp>
      <p:sp>
        <p:nvSpPr>
          <p:cNvPr id="216" name="Google Shape;216;p25"/>
          <p:cNvSpPr txBox="1"/>
          <p:nvPr/>
        </p:nvSpPr>
        <p:spPr>
          <a:xfrm>
            <a:off x="4002438" y="952300"/>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Ecosystem</a:t>
            </a:r>
            <a:endParaRPr sz="1300">
              <a:solidFill>
                <a:srgbClr val="14487C"/>
              </a:solidFill>
              <a:latin typeface="Arial Black"/>
              <a:ea typeface="Arial Black"/>
              <a:cs typeface="Arial Black"/>
              <a:sym typeface="Arial Black"/>
            </a:endParaRPr>
          </a:p>
        </p:txBody>
      </p:sp>
      <p:pic>
        <p:nvPicPr>
          <p:cNvPr id="217" name="Google Shape;217;p25"/>
          <p:cNvPicPr preferRelativeResize="0"/>
          <p:nvPr/>
        </p:nvPicPr>
        <p:blipFill>
          <a:blip r:embed="rId10">
            <a:alphaModFix/>
          </a:blip>
          <a:stretch>
            <a:fillRect/>
          </a:stretch>
        </p:blipFill>
        <p:spPr>
          <a:xfrm>
            <a:off x="3753451" y="5295076"/>
            <a:ext cx="2971802" cy="2228851"/>
          </a:xfrm>
          <a:prstGeom prst="rect">
            <a:avLst/>
          </a:prstGeom>
          <a:noFill/>
          <a:ln>
            <a:noFill/>
          </a:ln>
        </p:spPr>
      </p:pic>
      <p:pic>
        <p:nvPicPr>
          <p:cNvPr id="218" name="Google Shape;218;p25"/>
          <p:cNvPicPr preferRelativeResize="0"/>
          <p:nvPr/>
        </p:nvPicPr>
        <p:blipFill>
          <a:blip r:embed="rId11">
            <a:alphaModFix/>
          </a:blip>
          <a:stretch>
            <a:fillRect/>
          </a:stretch>
        </p:blipFill>
        <p:spPr>
          <a:xfrm>
            <a:off x="3753448" y="3477708"/>
            <a:ext cx="2971800" cy="1634893"/>
          </a:xfrm>
          <a:prstGeom prst="rect">
            <a:avLst/>
          </a:prstGeom>
          <a:noFill/>
          <a:ln>
            <a:noFill/>
          </a:ln>
        </p:spPr>
      </p:pic>
      <p:pic>
        <p:nvPicPr>
          <p:cNvPr id="219" name="Google Shape;219;p25"/>
          <p:cNvPicPr preferRelativeResize="0"/>
          <p:nvPr/>
        </p:nvPicPr>
        <p:blipFill rotWithShape="1">
          <a:blip r:embed="rId12">
            <a:alphaModFix/>
          </a:blip>
          <a:srcRect b="37974" l="36295" r="5574" t="11454"/>
          <a:stretch/>
        </p:blipFill>
        <p:spPr>
          <a:xfrm>
            <a:off x="4888350" y="6370500"/>
            <a:ext cx="2664600" cy="3090900"/>
          </a:xfrm>
          <a:prstGeom prst="roundRect">
            <a:avLst>
              <a:gd fmla="val 16667" name="adj"/>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1569D">
                <a:alpha val="0"/>
              </a:srgbClr>
            </a:gs>
            <a:gs pos="100000">
              <a:srgbClr val="01569D">
                <a:alpha val="15294"/>
              </a:srgbClr>
            </a:gs>
          </a:gsLst>
          <a:lin ang="10801400" scaled="0"/>
        </a:gradFill>
      </p:bgPr>
    </p:bg>
    <p:spTree>
      <p:nvGrpSpPr>
        <p:cNvPr id="223" name="Shape 223"/>
        <p:cNvGrpSpPr/>
        <p:nvPr/>
      </p:nvGrpSpPr>
      <p:grpSpPr>
        <a:xfrm>
          <a:off x="0" y="0"/>
          <a:ext cx="0" cy="0"/>
          <a:chOff x="0" y="0"/>
          <a:chExt cx="0" cy="0"/>
        </a:xfrm>
      </p:grpSpPr>
      <p:cxnSp>
        <p:nvCxnSpPr>
          <p:cNvPr id="224" name="Google Shape;224;p26"/>
          <p:cNvCxnSpPr/>
          <p:nvPr/>
        </p:nvCxnSpPr>
        <p:spPr>
          <a:xfrm>
            <a:off x="219450" y="9603000"/>
            <a:ext cx="7333500" cy="9000"/>
          </a:xfrm>
          <a:prstGeom prst="straightConnector1">
            <a:avLst/>
          </a:prstGeom>
          <a:noFill/>
          <a:ln cap="flat" cmpd="sng" w="19050">
            <a:solidFill>
              <a:srgbClr val="073763"/>
            </a:solidFill>
            <a:prstDash val="solid"/>
            <a:round/>
            <a:headEnd len="med" w="med" type="none"/>
            <a:tailEnd len="med" w="med" type="none"/>
          </a:ln>
          <a:effectLst>
            <a:outerShdw blurRad="57150" rotWithShape="0" algn="bl" dir="5400000" dist="19050">
              <a:srgbClr val="000000">
                <a:alpha val="50000"/>
              </a:srgbClr>
            </a:outerShdw>
          </a:effectLst>
        </p:spPr>
      </p:cxnSp>
      <p:sp>
        <p:nvSpPr>
          <p:cNvPr id="225" name="Google Shape;225;p26"/>
          <p:cNvSpPr txBox="1"/>
          <p:nvPr/>
        </p:nvSpPr>
        <p:spPr>
          <a:xfrm>
            <a:off x="1952709" y="9753600"/>
            <a:ext cx="53865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B5394"/>
                </a:solidFill>
                <a:latin typeface="Arial Narrow"/>
                <a:ea typeface="Arial Narrow"/>
                <a:cs typeface="Arial Narrow"/>
                <a:sym typeface="Arial Narrow"/>
              </a:rPr>
              <a:t>U.S. Department of Commerce  | National Oceanic and Atmospheric Administration | National Marine Fisheries Service</a:t>
            </a:r>
            <a:endParaRPr b="0" i="0" sz="1400" u="none" cap="none" strike="noStrike">
              <a:solidFill>
                <a:srgbClr val="0B5394"/>
              </a:solidFill>
              <a:latin typeface="Arial"/>
              <a:ea typeface="Arial"/>
              <a:cs typeface="Arial"/>
              <a:sym typeface="Arial"/>
            </a:endParaRPr>
          </a:p>
        </p:txBody>
      </p:sp>
      <p:sp>
        <p:nvSpPr>
          <p:cNvPr id="226" name="Google Shape;226;p26"/>
          <p:cNvSpPr txBox="1"/>
          <p:nvPr/>
        </p:nvSpPr>
        <p:spPr>
          <a:xfrm>
            <a:off x="2569838" y="70875"/>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INDICATORS</a:t>
            </a:r>
            <a:endParaRPr sz="1300">
              <a:solidFill>
                <a:srgbClr val="14487C"/>
              </a:solidFill>
              <a:latin typeface="Arial Black"/>
              <a:ea typeface="Arial Black"/>
              <a:cs typeface="Arial Black"/>
              <a:sym typeface="Arial Black"/>
            </a:endParaRPr>
          </a:p>
        </p:txBody>
      </p:sp>
      <p:pic>
        <p:nvPicPr>
          <p:cNvPr id="227" name="Google Shape;227;p26"/>
          <p:cNvPicPr preferRelativeResize="0"/>
          <p:nvPr/>
        </p:nvPicPr>
        <p:blipFill>
          <a:blip r:embed="rId3">
            <a:alphaModFix/>
          </a:blip>
          <a:stretch>
            <a:fillRect/>
          </a:stretch>
        </p:blipFill>
        <p:spPr>
          <a:xfrm>
            <a:off x="4154850" y="821500"/>
            <a:ext cx="2971801" cy="1842515"/>
          </a:xfrm>
          <a:prstGeom prst="rect">
            <a:avLst/>
          </a:prstGeom>
          <a:noFill/>
          <a:ln>
            <a:noFill/>
          </a:ln>
        </p:spPr>
      </p:pic>
      <p:sp>
        <p:nvSpPr>
          <p:cNvPr id="228" name="Google Shape;228;p26"/>
          <p:cNvSpPr txBox="1"/>
          <p:nvPr/>
        </p:nvSpPr>
        <p:spPr>
          <a:xfrm>
            <a:off x="902013" y="342700"/>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Socioeconomic</a:t>
            </a:r>
            <a:endParaRPr sz="1300">
              <a:solidFill>
                <a:srgbClr val="14487C"/>
              </a:solidFill>
              <a:latin typeface="Arial Black"/>
              <a:ea typeface="Arial Black"/>
              <a:cs typeface="Arial Black"/>
              <a:sym typeface="Arial Black"/>
            </a:endParaRPr>
          </a:p>
        </p:txBody>
      </p:sp>
      <p:sp>
        <p:nvSpPr>
          <p:cNvPr id="229" name="Google Shape;229;p26"/>
          <p:cNvSpPr txBox="1"/>
          <p:nvPr/>
        </p:nvSpPr>
        <p:spPr>
          <a:xfrm>
            <a:off x="4154838" y="342700"/>
            <a:ext cx="2473800" cy="3849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lang="en" sz="1300">
                <a:solidFill>
                  <a:srgbClr val="14487C"/>
                </a:solidFill>
                <a:latin typeface="Arial Black"/>
                <a:ea typeface="Arial Black"/>
                <a:cs typeface="Arial Black"/>
                <a:sym typeface="Arial Black"/>
              </a:rPr>
              <a:t>Ecosystem</a:t>
            </a:r>
            <a:endParaRPr sz="1300">
              <a:solidFill>
                <a:srgbClr val="14487C"/>
              </a:solidFill>
              <a:latin typeface="Arial Black"/>
              <a:ea typeface="Arial Black"/>
              <a:cs typeface="Arial Black"/>
              <a:sym typeface="Arial Black"/>
            </a:endParaRPr>
          </a:p>
        </p:txBody>
      </p:sp>
      <p:pic>
        <p:nvPicPr>
          <p:cNvPr id="230" name="Google Shape;230;p26"/>
          <p:cNvPicPr preferRelativeResize="0"/>
          <p:nvPr/>
        </p:nvPicPr>
        <p:blipFill>
          <a:blip r:embed="rId4">
            <a:alphaModFix/>
          </a:blip>
          <a:stretch>
            <a:fillRect/>
          </a:stretch>
        </p:blipFill>
        <p:spPr>
          <a:xfrm>
            <a:off x="4154851" y="2788813"/>
            <a:ext cx="2971802" cy="2228851"/>
          </a:xfrm>
          <a:prstGeom prst="rect">
            <a:avLst/>
          </a:prstGeom>
          <a:noFill/>
          <a:ln>
            <a:noFill/>
          </a:ln>
        </p:spPr>
      </p:pic>
      <p:pic>
        <p:nvPicPr>
          <p:cNvPr id="231" name="Google Shape;231;p26"/>
          <p:cNvPicPr preferRelativeResize="0"/>
          <p:nvPr/>
        </p:nvPicPr>
        <p:blipFill>
          <a:blip r:embed="rId5">
            <a:alphaModFix/>
          </a:blip>
          <a:stretch>
            <a:fillRect/>
          </a:stretch>
        </p:blipFill>
        <p:spPr>
          <a:xfrm>
            <a:off x="5043648" y="5452208"/>
            <a:ext cx="2971800" cy="1634893"/>
          </a:xfrm>
          <a:prstGeom prst="rect">
            <a:avLst/>
          </a:prstGeom>
          <a:noFill/>
          <a:ln>
            <a:noFill/>
          </a:ln>
        </p:spPr>
      </p:pic>
      <p:graphicFrame>
        <p:nvGraphicFramePr>
          <p:cNvPr id="232" name="Google Shape;232;p26"/>
          <p:cNvGraphicFramePr/>
          <p:nvPr/>
        </p:nvGraphicFramePr>
        <p:xfrm>
          <a:off x="3256088" y="5242863"/>
          <a:ext cx="3000000" cy="3000000"/>
        </p:xfrm>
        <a:graphic>
          <a:graphicData uri="http://schemas.openxmlformats.org/drawingml/2006/table">
            <a:tbl>
              <a:tblPr>
                <a:noFill/>
                <a:tableStyleId>{81DF19E5-8F80-466B-8479-E99F306B0E5C}</a:tableStyleId>
              </a:tblPr>
              <a:tblGrid>
                <a:gridCol w="1010675"/>
                <a:gridCol w="956025"/>
                <a:gridCol w="2304625"/>
              </a:tblGrid>
              <a:tr h="466450">
                <a:tc>
                  <a:txBody>
                    <a:bodyPr/>
                    <a:lstStyle/>
                    <a:p>
                      <a:pPr indent="0" lvl="0" marL="0" rtl="0" algn="ctr">
                        <a:spcBef>
                          <a:spcPts val="0"/>
                        </a:spcBef>
                        <a:spcAft>
                          <a:spcPts val="0"/>
                        </a:spcAft>
                        <a:buNone/>
                      </a:pPr>
                      <a:r>
                        <a:rPr b="1" lang="en" sz="1000"/>
                        <a:t>Indicator</a:t>
                      </a:r>
                      <a:endParaRPr b="1" sz="1000"/>
                    </a:p>
                  </a:txBody>
                  <a:tcPr marT="91425" marB="91425" marR="91425" marL="91425">
                    <a:solidFill>
                      <a:schemeClr val="lt2"/>
                    </a:solidFill>
                  </a:tcPr>
                </a:tc>
                <a:tc>
                  <a:txBody>
                    <a:bodyPr/>
                    <a:lstStyle/>
                    <a:p>
                      <a:pPr indent="0" lvl="0" marL="0" rtl="0" algn="ctr">
                        <a:spcBef>
                          <a:spcPts val="0"/>
                        </a:spcBef>
                        <a:spcAft>
                          <a:spcPts val="0"/>
                        </a:spcAft>
                        <a:buNone/>
                      </a:pPr>
                      <a:r>
                        <a:rPr b="1" lang="en" sz="1000"/>
                        <a:t>Status in 2024</a:t>
                      </a:r>
                      <a:endParaRPr b="1" sz="1000"/>
                    </a:p>
                  </a:txBody>
                  <a:tcPr marT="91425" marB="91425" marR="91425" marL="91425">
                    <a:solidFill>
                      <a:schemeClr val="lt2"/>
                    </a:solidFill>
                  </a:tcPr>
                </a:tc>
                <a:tc>
                  <a:txBody>
                    <a:bodyPr/>
                    <a:lstStyle/>
                    <a:p>
                      <a:pPr indent="0" lvl="0" marL="0" rtl="0" algn="ctr">
                        <a:spcBef>
                          <a:spcPts val="0"/>
                        </a:spcBef>
                        <a:spcAft>
                          <a:spcPts val="0"/>
                        </a:spcAft>
                        <a:buNone/>
                      </a:pPr>
                      <a:r>
                        <a:rPr b="1" lang="en" sz="1000"/>
                        <a:t>Implications</a:t>
                      </a:r>
                      <a:endParaRPr b="1" sz="1000"/>
                    </a:p>
                  </a:txBody>
                  <a:tcPr marT="91425" marB="91425" marR="91425" marL="91425">
                    <a:solidFill>
                      <a:schemeClr val="lt2"/>
                    </a:solidFill>
                  </a:tcPr>
                </a:tc>
              </a:tr>
              <a:tr h="757975">
                <a:tc>
                  <a:txBody>
                    <a:bodyPr/>
                    <a:lstStyle/>
                    <a:p>
                      <a:pPr indent="0" lvl="0" marL="0" rtl="0" algn="l">
                        <a:spcBef>
                          <a:spcPts val="0"/>
                        </a:spcBef>
                        <a:spcAft>
                          <a:spcPts val="0"/>
                        </a:spcAft>
                        <a:buNone/>
                      </a:pPr>
                      <a:r>
                        <a:rPr lang="en" sz="1000"/>
                        <a:t>Mean winter bottom temperature (N)</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Cold: below 8C</a:t>
                      </a:r>
                      <a:endParaRPr sz="1000"/>
                    </a:p>
                  </a:txBody>
                  <a:tcPr marT="91425" marB="91425" marR="91425" marL="91425">
                    <a:solidFill>
                      <a:srgbClr val="D0E0E3"/>
                    </a:solidFill>
                  </a:tcPr>
                </a:tc>
                <a:tc>
                  <a:txBody>
                    <a:bodyPr/>
                    <a:lstStyle/>
                    <a:p>
                      <a:pPr indent="0" lvl="0" marL="0" rtl="0" algn="l">
                        <a:spcBef>
                          <a:spcPts val="0"/>
                        </a:spcBef>
                        <a:spcAft>
                          <a:spcPts val="800"/>
                        </a:spcAft>
                        <a:buNone/>
                      </a:pPr>
                      <a:r>
                        <a:rPr lang="en" sz="800">
                          <a:solidFill>
                            <a:schemeClr val="dk1"/>
                          </a:solidFill>
                        </a:rPr>
                        <a:t>Cold winter temperatures may increase the mortality of </a:t>
                      </a:r>
                      <a:r>
                        <a:rPr lang="en" sz="800">
                          <a:solidFill>
                            <a:schemeClr val="dk1"/>
                          </a:solidFill>
                        </a:rPr>
                        <a:t>young-of-the-year fish, resulting in a smaller 2023 year class</a:t>
                      </a:r>
                      <a:endParaRPr sz="800">
                        <a:solidFill>
                          <a:schemeClr val="dk1"/>
                        </a:solidFill>
                      </a:endParaRPr>
                    </a:p>
                  </a:txBody>
                  <a:tcPr marT="91425" marB="91425" marR="91425" marL="91425">
                    <a:solidFill>
                      <a:schemeClr val="lt1"/>
                    </a:solidFill>
                  </a:tcPr>
                </a:tc>
              </a:tr>
              <a:tr h="757975">
                <a:tc>
                  <a:txBody>
                    <a:bodyPr/>
                    <a:lstStyle/>
                    <a:p>
                      <a:pPr indent="0" lvl="0" marL="0" rtl="0" algn="l">
                        <a:spcBef>
                          <a:spcPts val="0"/>
                        </a:spcBef>
                        <a:spcAft>
                          <a:spcPts val="0"/>
                        </a:spcAft>
                        <a:buNone/>
                      </a:pPr>
                      <a:r>
                        <a:rPr lang="en" sz="1000">
                          <a:solidFill>
                            <a:schemeClr val="dk1"/>
                          </a:solidFill>
                        </a:rPr>
                        <a:t>Mean winter bottom temperature (S)</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Neutral: above 8C</a:t>
                      </a:r>
                      <a:endParaRPr sz="1000"/>
                    </a:p>
                  </a:txBody>
                  <a:tcPr marT="91425" marB="91425" marR="91425" marL="91425">
                    <a:solidFill>
                      <a:srgbClr val="FFFF00"/>
                    </a:solidFill>
                  </a:tcPr>
                </a:tc>
                <a:tc>
                  <a:txBody>
                    <a:bodyPr/>
                    <a:lstStyle/>
                    <a:p>
                      <a:pPr indent="0" lvl="0" marL="0" rtl="0" algn="l">
                        <a:spcBef>
                          <a:spcPts val="0"/>
                        </a:spcBef>
                        <a:spcAft>
                          <a:spcPts val="800"/>
                        </a:spcAft>
                        <a:buNone/>
                      </a:pPr>
                      <a:r>
                        <a:rPr lang="en" sz="800">
                          <a:solidFill>
                            <a:schemeClr val="dk1"/>
                          </a:solidFill>
                        </a:rPr>
                        <a:t>Combined with cold temperatures in the northern region, may result in northern fish moving into the southern region during winter, </a:t>
                      </a:r>
                      <a:r>
                        <a:rPr lang="en" sz="800">
                          <a:solidFill>
                            <a:schemeClr val="dk1"/>
                          </a:solidFill>
                        </a:rPr>
                        <a:t>leading to misallocation of catch between the northern and southern stock subunits</a:t>
                      </a:r>
                      <a:endParaRPr sz="800"/>
                    </a:p>
                  </a:txBody>
                  <a:tcPr marT="91425" marB="91425" marR="91425" marL="91425">
                    <a:solidFill>
                      <a:schemeClr val="lt1"/>
                    </a:solidFill>
                  </a:tcPr>
                </a:tc>
              </a:tr>
              <a:tr h="466450">
                <a:tc>
                  <a:txBody>
                    <a:bodyPr/>
                    <a:lstStyle/>
                    <a:p>
                      <a:pPr indent="0" lvl="0" marL="0" rtl="0" algn="l">
                        <a:spcBef>
                          <a:spcPts val="0"/>
                        </a:spcBef>
                        <a:spcAft>
                          <a:spcPts val="0"/>
                        </a:spcAft>
                        <a:buNone/>
                      </a:pPr>
                      <a:r>
                        <a:rPr lang="en" sz="1000"/>
                        <a:t>Recreational trips</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High</a:t>
                      </a:r>
                      <a:endParaRPr sz="1000"/>
                    </a:p>
                  </a:txBody>
                  <a:tcPr marT="91425" marB="91425" marR="91425" marL="91425">
                    <a:solidFill>
                      <a:srgbClr val="F4CCCC"/>
                    </a:solidFill>
                  </a:tcPr>
                </a:tc>
                <a:tc>
                  <a:txBody>
                    <a:bodyPr/>
                    <a:lstStyle/>
                    <a:p>
                      <a:pPr indent="0" lvl="0" marL="0" rtl="0" algn="l">
                        <a:spcBef>
                          <a:spcPts val="0"/>
                        </a:spcBef>
                        <a:spcAft>
                          <a:spcPts val="800"/>
                        </a:spcAft>
                        <a:buNone/>
                      </a:pPr>
                      <a:r>
                        <a:rPr lang="en" sz="800">
                          <a:solidFill>
                            <a:schemeClr val="dk1"/>
                          </a:solidFill>
                        </a:rPr>
                        <a:t>Important recreational fish</a:t>
                      </a:r>
                      <a:endParaRPr sz="800"/>
                    </a:p>
                  </a:txBody>
                  <a:tcPr marT="91425" marB="91425" marR="91425" marL="91425">
                    <a:solidFill>
                      <a:schemeClr val="lt1"/>
                    </a:solidFill>
                  </a:tcPr>
                </a:tc>
              </a:tr>
              <a:tr h="466450">
                <a:tc>
                  <a:txBody>
                    <a:bodyPr/>
                    <a:lstStyle/>
                    <a:p>
                      <a:pPr indent="0" lvl="0" marL="0" rtl="0" algn="l">
                        <a:spcBef>
                          <a:spcPts val="0"/>
                        </a:spcBef>
                        <a:spcAft>
                          <a:spcPts val="0"/>
                        </a:spcAft>
                        <a:buNone/>
                      </a:pPr>
                      <a:r>
                        <a:rPr lang="en" sz="1000"/>
                        <a:t>Recreational catch</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solidFill>
                            <a:schemeClr val="dk1"/>
                          </a:solidFill>
                        </a:rPr>
                        <a:t>Neutral/high</a:t>
                      </a:r>
                      <a:endParaRPr sz="1000"/>
                    </a:p>
                  </a:txBody>
                  <a:tcPr marT="91425" marB="91425" marR="91425" marL="91425">
                    <a:solidFill>
                      <a:srgbClr val="FCE5CD"/>
                    </a:solidFill>
                  </a:tcPr>
                </a:tc>
                <a:tc>
                  <a:txBody>
                    <a:bodyPr/>
                    <a:lstStyle/>
                    <a:p>
                      <a:pPr indent="0" lvl="0" marL="0" rtl="0" algn="l">
                        <a:spcBef>
                          <a:spcPts val="0"/>
                        </a:spcBef>
                        <a:spcAft>
                          <a:spcPts val="800"/>
                        </a:spcAft>
                        <a:buClr>
                          <a:schemeClr val="dk1"/>
                        </a:buClr>
                        <a:buSzPts val="1100"/>
                        <a:buFont typeface="Arial"/>
                        <a:buNone/>
                      </a:pPr>
                      <a:r>
                        <a:rPr lang="en" sz="800">
                          <a:solidFill>
                            <a:schemeClr val="dk1"/>
                          </a:solidFill>
                        </a:rPr>
                        <a:t>Important recreational fish</a:t>
                      </a:r>
                      <a:endParaRPr sz="800"/>
                    </a:p>
                  </a:txBody>
                  <a:tcPr marT="91425" marB="91425" marR="91425" marL="91425">
                    <a:solidFill>
                      <a:schemeClr val="lt1"/>
                    </a:solidFill>
                  </a:tcPr>
                </a:tc>
              </a:tr>
              <a:tr h="466450">
                <a:tc>
                  <a:txBody>
                    <a:bodyPr/>
                    <a:lstStyle/>
                    <a:p>
                      <a:pPr indent="0" lvl="0" marL="0" rtl="0" algn="l">
                        <a:spcBef>
                          <a:spcPts val="0"/>
                        </a:spcBef>
                        <a:spcAft>
                          <a:spcPts val="0"/>
                        </a:spcAft>
                        <a:buNone/>
                      </a:pPr>
                      <a:r>
                        <a:rPr lang="en" sz="1000"/>
                        <a:t>Recreational landings</a:t>
                      </a:r>
                      <a:endParaRPr sz="1000"/>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Neutral/Low</a:t>
                      </a:r>
                      <a:endParaRPr sz="1000"/>
                    </a:p>
                  </a:txBody>
                  <a:tcPr marT="91425" marB="91425" marR="91425" marL="91425">
                    <a:solidFill>
                      <a:srgbClr val="D9EAD3"/>
                    </a:solidFill>
                  </a:tcPr>
                </a:tc>
                <a:tc>
                  <a:txBody>
                    <a:bodyPr/>
                    <a:lstStyle/>
                    <a:p>
                      <a:pPr indent="0" lvl="0" marL="0" rtl="0" algn="l">
                        <a:spcBef>
                          <a:spcPts val="0"/>
                        </a:spcBef>
                        <a:spcAft>
                          <a:spcPts val="0"/>
                        </a:spcAft>
                        <a:buNone/>
                      </a:pPr>
                      <a:r>
                        <a:rPr lang="en" sz="800"/>
                        <a:t>Catch-and-release fishery</a:t>
                      </a:r>
                      <a:endParaRPr sz="800"/>
                    </a:p>
                  </a:txBody>
                  <a:tcPr marT="91425" marB="91425" marR="91425" marL="91425">
                    <a:solidFill>
                      <a:schemeClr val="lt1"/>
                    </a:solidFill>
                  </a:tcPr>
                </a:tc>
              </a:tr>
              <a:tr h="466450">
                <a:tc>
                  <a:txBody>
                    <a:bodyPr/>
                    <a:lstStyle/>
                    <a:p>
                      <a:pPr indent="0" lvl="0" marL="0" rtl="0" algn="l">
                        <a:spcBef>
                          <a:spcPts val="0"/>
                        </a:spcBef>
                        <a:spcAft>
                          <a:spcPts val="0"/>
                        </a:spcAft>
                        <a:buNone/>
                      </a:pPr>
                      <a:r>
                        <a:rPr lang="en" sz="1000"/>
                        <a:t>Commercial catch</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High</a:t>
                      </a:r>
                      <a:endParaRPr sz="1000"/>
                    </a:p>
                  </a:txBody>
                  <a:tcPr marT="91425" marB="91425" marR="91425" marL="91425">
                    <a:lnL cap="flat" cmpd="sng" w="9525">
                      <a:solidFill>
                        <a:srgbClr val="9E9E9E"/>
                      </a:solidFill>
                      <a:prstDash val="solid"/>
                      <a:round/>
                      <a:headEnd len="sm" w="sm" type="none"/>
                      <a:tailEnd len="sm" w="sm" type="none"/>
                    </a:lnL>
                    <a:solidFill>
                      <a:srgbClr val="F4CCCC"/>
                    </a:solidFill>
                  </a:tcPr>
                </a:tc>
                <a:tc>
                  <a:txBody>
                    <a:bodyPr/>
                    <a:lstStyle/>
                    <a:p>
                      <a:pPr indent="0" lvl="0" marL="0" rtl="0" algn="l">
                        <a:spcBef>
                          <a:spcPts val="0"/>
                        </a:spcBef>
                        <a:spcAft>
                          <a:spcPts val="0"/>
                        </a:spcAft>
                        <a:buNone/>
                      </a:pPr>
                      <a:r>
                        <a:rPr lang="en" sz="1000"/>
                        <a:t>Growi</a:t>
                      </a:r>
                      <a:r>
                        <a:rPr lang="en" sz="800"/>
                        <a:t>n</a:t>
                      </a:r>
                      <a:r>
                        <a:rPr lang="en" sz="1000"/>
                        <a:t>g commercial value of black sea bass</a:t>
                      </a:r>
                      <a:endParaRPr sz="1000"/>
                    </a:p>
                  </a:txBody>
                  <a:tcPr marT="91425" marB="91425" marR="91425" marL="91425">
                    <a:solidFill>
                      <a:schemeClr val="lt1"/>
                    </a:solidFill>
                  </a:tcPr>
                </a:tc>
              </a:tr>
              <a:tr h="757975">
                <a:tc>
                  <a:txBody>
                    <a:bodyPr/>
                    <a:lstStyle/>
                    <a:p>
                      <a:pPr indent="0" lvl="0" marL="0" rtl="0" algn="l">
                        <a:spcBef>
                          <a:spcPts val="0"/>
                        </a:spcBef>
                        <a:spcAft>
                          <a:spcPts val="0"/>
                        </a:spcAft>
                        <a:buNone/>
                      </a:pPr>
                      <a:r>
                        <a:rPr lang="en" sz="1000"/>
                        <a:t>Commercial vessels participating in fishery</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Low</a:t>
                      </a:r>
                      <a:endParaRPr sz="1000"/>
                    </a:p>
                  </a:txBody>
                  <a:tcPr marT="91425" marB="91425" marR="91425" marL="91425">
                    <a:lnL cap="flat" cmpd="sng" w="9525">
                      <a:solidFill>
                        <a:srgbClr val="9E9E9E"/>
                      </a:solidFill>
                      <a:prstDash val="solid"/>
                      <a:round/>
                      <a:headEnd len="sm" w="sm" type="none"/>
                      <a:tailEnd len="sm" w="sm" type="none"/>
                    </a:lnL>
                    <a:solidFill>
                      <a:srgbClr val="D0E0E3"/>
                    </a:solidFill>
                  </a:tcPr>
                </a:tc>
                <a:tc>
                  <a:txBody>
                    <a:bodyPr/>
                    <a:lstStyle/>
                    <a:p>
                      <a:pPr indent="0" lvl="0" marL="0" rtl="0" algn="l">
                        <a:spcBef>
                          <a:spcPts val="0"/>
                        </a:spcBef>
                        <a:spcAft>
                          <a:spcPts val="0"/>
                        </a:spcAft>
                        <a:buNone/>
                      </a:pPr>
                      <a:r>
                        <a:rPr lang="en" sz="1000"/>
                        <a:t>Black sea bass may be increasingly important for vessels that remain engaged in the fishery</a:t>
                      </a:r>
                      <a:endParaRPr sz="800"/>
                    </a:p>
                  </a:txBody>
                  <a:tcPr marT="91425" marB="91425" marR="91425" marL="91425">
                    <a:solidFill>
                      <a:schemeClr val="lt1"/>
                    </a:solidFill>
                  </a:tcPr>
                </a:tc>
              </a:tr>
            </a:tbl>
          </a:graphicData>
        </a:graphic>
      </p:graphicFrame>
      <p:sp>
        <p:nvSpPr>
          <p:cNvPr id="233" name="Google Shape;233;p26"/>
          <p:cNvSpPr txBox="1"/>
          <p:nvPr/>
        </p:nvSpPr>
        <p:spPr>
          <a:xfrm>
            <a:off x="0" y="6955288"/>
            <a:ext cx="3280800" cy="2401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Clr>
                <a:schemeClr val="dk1"/>
              </a:buClr>
              <a:buSzPts val="1100"/>
              <a:buFont typeface="Arial"/>
              <a:buNone/>
            </a:pPr>
            <a:r>
              <a:rPr lang="en" sz="1300">
                <a:solidFill>
                  <a:srgbClr val="14487C"/>
                </a:solidFill>
                <a:latin typeface="Arial Black"/>
                <a:ea typeface="Arial Black"/>
                <a:cs typeface="Arial Black"/>
                <a:sym typeface="Arial Black"/>
              </a:rPr>
              <a:t>DATA GAPS AND RESEARCH PRIORITIES </a:t>
            </a:r>
            <a:endParaRPr sz="1300">
              <a:solidFill>
                <a:srgbClr val="14487C"/>
              </a:solidFill>
              <a:latin typeface="Arial Black"/>
              <a:ea typeface="Arial Black"/>
              <a:cs typeface="Arial Black"/>
              <a:sym typeface="Arial Black"/>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define better response variable to measure (indicator) the extent of winter mixing and the movement of northern fish to areas south of Hudson </a:t>
            </a:r>
            <a:r>
              <a:rPr lang="en" sz="1200">
                <a:solidFill>
                  <a:schemeClr val="dk1"/>
                </a:solidFill>
                <a:latin typeface="Calibri"/>
                <a:ea typeface="Calibri"/>
                <a:cs typeface="Calibri"/>
                <a:sym typeface="Calibri"/>
              </a:rPr>
              <a:t>Canyon</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Do not have most recent years for SWV data</a:t>
            </a:r>
            <a:endParaRPr sz="1200">
              <a:solidFill>
                <a:schemeClr val="dk1"/>
              </a:solidFill>
              <a:latin typeface="Calibri"/>
              <a:ea typeface="Calibri"/>
              <a:cs typeface="Calibri"/>
              <a:sym typeface="Calibri"/>
            </a:endParaRPr>
          </a:p>
          <a:p>
            <a:pPr indent="-304800" lvl="0" marL="457200" rtl="0" algn="l">
              <a:lnSpc>
                <a:spcPct val="12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Caveats with data sources used to create indicators</a:t>
            </a:r>
            <a:endParaRPr sz="1200">
              <a:solidFill>
                <a:schemeClr val="dk1"/>
              </a:solidFill>
              <a:latin typeface="Calibri"/>
              <a:ea typeface="Calibri"/>
              <a:cs typeface="Calibri"/>
              <a:sym typeface="Calibri"/>
            </a:endParaRPr>
          </a:p>
        </p:txBody>
      </p:sp>
      <p:grpSp>
        <p:nvGrpSpPr>
          <p:cNvPr id="234" name="Google Shape;234;p26"/>
          <p:cNvGrpSpPr/>
          <p:nvPr/>
        </p:nvGrpSpPr>
        <p:grpSpPr>
          <a:xfrm>
            <a:off x="-6" y="727592"/>
            <a:ext cx="2908984" cy="3533842"/>
            <a:chOff x="119075" y="-505100"/>
            <a:chExt cx="7534275" cy="7710763"/>
          </a:xfrm>
        </p:grpSpPr>
        <p:pic>
          <p:nvPicPr>
            <p:cNvPr id="235" name="Google Shape;235;p26"/>
            <p:cNvPicPr preferRelativeResize="0"/>
            <p:nvPr/>
          </p:nvPicPr>
          <p:blipFill>
            <a:blip r:embed="rId6">
              <a:alphaModFix/>
            </a:blip>
            <a:stretch>
              <a:fillRect/>
            </a:stretch>
          </p:blipFill>
          <p:spPr>
            <a:xfrm>
              <a:off x="133363" y="4243388"/>
              <a:ext cx="7505700" cy="2962275"/>
            </a:xfrm>
            <a:prstGeom prst="rect">
              <a:avLst/>
            </a:prstGeom>
            <a:noFill/>
            <a:ln>
              <a:noFill/>
            </a:ln>
          </p:spPr>
        </p:pic>
        <p:pic>
          <p:nvPicPr>
            <p:cNvPr id="236" name="Google Shape;236;p26"/>
            <p:cNvPicPr preferRelativeResize="0"/>
            <p:nvPr/>
          </p:nvPicPr>
          <p:blipFill rotWithShape="1">
            <a:blip r:embed="rId7">
              <a:alphaModFix/>
            </a:blip>
            <a:srcRect b="17266" l="0" r="0" t="0"/>
            <a:stretch/>
          </p:blipFill>
          <p:spPr>
            <a:xfrm>
              <a:off x="119075" y="1814523"/>
              <a:ext cx="7534275" cy="2466475"/>
            </a:xfrm>
            <a:prstGeom prst="rect">
              <a:avLst/>
            </a:prstGeom>
            <a:noFill/>
            <a:ln>
              <a:noFill/>
            </a:ln>
          </p:spPr>
        </p:pic>
        <p:pic>
          <p:nvPicPr>
            <p:cNvPr id="237" name="Google Shape;237;p26"/>
            <p:cNvPicPr preferRelativeResize="0"/>
            <p:nvPr/>
          </p:nvPicPr>
          <p:blipFill rotWithShape="1">
            <a:blip r:embed="rId8">
              <a:alphaModFix/>
            </a:blip>
            <a:srcRect b="14148" l="0" r="0" t="0"/>
            <a:stretch/>
          </p:blipFill>
          <p:spPr>
            <a:xfrm>
              <a:off x="133375" y="-505100"/>
              <a:ext cx="7505700" cy="2436850"/>
            </a:xfrm>
            <a:prstGeom prst="rect">
              <a:avLst/>
            </a:prstGeom>
            <a:noFill/>
            <a:ln>
              <a:noFill/>
            </a:ln>
          </p:spPr>
        </p:pic>
      </p:grpSp>
      <p:grpSp>
        <p:nvGrpSpPr>
          <p:cNvPr id="238" name="Google Shape;238;p26"/>
          <p:cNvGrpSpPr/>
          <p:nvPr/>
        </p:nvGrpSpPr>
        <p:grpSpPr>
          <a:xfrm>
            <a:off x="-51" y="4050033"/>
            <a:ext cx="2909068" cy="2508139"/>
            <a:chOff x="-87875" y="892050"/>
            <a:chExt cx="7524750" cy="5560050"/>
          </a:xfrm>
        </p:grpSpPr>
        <p:pic>
          <p:nvPicPr>
            <p:cNvPr id="239" name="Google Shape;239;p26"/>
            <p:cNvPicPr preferRelativeResize="0"/>
            <p:nvPr/>
          </p:nvPicPr>
          <p:blipFill rotWithShape="1">
            <a:blip r:embed="rId9">
              <a:alphaModFix/>
            </a:blip>
            <a:srcRect b="17715" l="0" r="0" t="0"/>
            <a:stretch/>
          </p:blipFill>
          <p:spPr>
            <a:xfrm>
              <a:off x="-73575" y="892050"/>
              <a:ext cx="7496175" cy="2649125"/>
            </a:xfrm>
            <a:prstGeom prst="rect">
              <a:avLst/>
            </a:prstGeom>
            <a:noFill/>
            <a:ln>
              <a:noFill/>
            </a:ln>
          </p:spPr>
        </p:pic>
        <p:pic>
          <p:nvPicPr>
            <p:cNvPr id="240" name="Google Shape;240;p26"/>
            <p:cNvPicPr preferRelativeResize="0"/>
            <p:nvPr/>
          </p:nvPicPr>
          <p:blipFill rotWithShape="1">
            <a:blip r:embed="rId10">
              <a:alphaModFix/>
            </a:blip>
            <a:srcRect b="0" l="0" r="0" t="0"/>
            <a:stretch/>
          </p:blipFill>
          <p:spPr>
            <a:xfrm>
              <a:off x="-87875" y="3489825"/>
              <a:ext cx="7524750" cy="2962275"/>
            </a:xfrm>
            <a:prstGeom prst="rect">
              <a:avLst/>
            </a:prstGeom>
            <a:noFill/>
            <a:ln>
              <a:noFill/>
            </a:ln>
          </p:spPr>
        </p:pic>
      </p:grpSp>
      <p:pic>
        <p:nvPicPr>
          <p:cNvPr id="241" name="Google Shape;241;p26"/>
          <p:cNvPicPr preferRelativeResize="0"/>
          <p:nvPr/>
        </p:nvPicPr>
        <p:blipFill rotWithShape="1">
          <a:blip r:embed="rId11">
            <a:alphaModFix/>
          </a:blip>
          <a:srcRect b="30764" l="0" r="0" t="23953"/>
          <a:stretch/>
        </p:blipFill>
        <p:spPr>
          <a:xfrm>
            <a:off x="319725" y="5714625"/>
            <a:ext cx="3947049" cy="837775"/>
          </a:xfrm>
          <a:prstGeom prst="rect">
            <a:avLst/>
          </a:prstGeom>
          <a:noFill/>
          <a:ln cap="flat" cmpd="sng" w="9525">
            <a:solidFill>
              <a:schemeClr val="dk1"/>
            </a:solidFill>
            <a:prstDash val="solid"/>
            <a:round/>
            <a:headEnd len="sm" w="sm" type="none"/>
            <a:tailEnd len="sm" w="sm" type="none"/>
          </a:ln>
        </p:spPr>
      </p:pic>
      <p:pic>
        <p:nvPicPr>
          <p:cNvPr id="242" name="Google Shape;242;p26"/>
          <p:cNvPicPr preferRelativeResize="0"/>
          <p:nvPr/>
        </p:nvPicPr>
        <p:blipFill rotWithShape="1">
          <a:blip r:embed="rId12">
            <a:alphaModFix/>
          </a:blip>
          <a:srcRect b="0" l="0" r="0" t="0"/>
          <a:stretch/>
        </p:blipFill>
        <p:spPr>
          <a:xfrm>
            <a:off x="318150" y="4244689"/>
            <a:ext cx="3950208" cy="11299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